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3"/>
    <p:sldId id="263" r:id="rId4"/>
    <p:sldId id="257" r:id="rId5"/>
    <p:sldId id="258" r:id="rId6"/>
    <p:sldId id="262" r:id="rId7"/>
    <p:sldId id="276" r:id="rId8"/>
    <p:sldId id="278" r:id="rId9"/>
    <p:sldId id="279" r:id="rId10"/>
    <p:sldId id="280" r:id="rId11"/>
    <p:sldId id="285" r:id="rId12"/>
    <p:sldId id="261" r:id="rId13"/>
    <p:sldId id="286" r:id="rId14"/>
    <p:sldId id="264" r:id="rId15"/>
    <p:sldId id="272" r:id="rId16"/>
    <p:sldId id="291" r:id="rId18"/>
    <p:sldId id="292" r:id="rId19"/>
    <p:sldId id="271" r:id="rId20"/>
    <p:sldId id="295" r:id="rId21"/>
    <p:sldId id="275" r:id="rId22"/>
  </p:sldIdLst>
  <p:sldSz cx="12192000" cy="6858000"/>
  <p:notesSz cx="6858000" cy="9144000"/>
  <p:embeddedFontLst>
    <p:embeddedFont>
      <p:font typeface="黑体" panose="02010609060101010101" charset="-122"/>
      <p:regular r:id="rId26"/>
    </p:embeddedFont>
    <p:embeddedFont>
      <p:font typeface="HarmonyOS Sans SC Medium" panose="00000600000000000000" pitchFamily="2" charset="-122"/>
      <p:regular r:id="rId27"/>
    </p:embeddedFont>
    <p:embeddedFont>
      <p:font typeface="仿宋" panose="02010609060101010101" charset="-122"/>
      <p:regular r:id="rId28"/>
    </p:embeddedFont>
    <p:embeddedFont>
      <p:font typeface="Calibri" panose="020F0502020204030204" charset="0"/>
      <p:regular r:id="rId29"/>
      <p:bold r:id="rId30"/>
      <p:italic r:id="rId31"/>
      <p:boldItalic r:id="rId32"/>
    </p:embeddedFont>
    <p:embeddedFont>
      <p:font typeface="等线" panose="0201060003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0" userDrawn="1">
          <p15:clr>
            <a:srgbClr val="A4A3A4"/>
          </p15:clr>
        </p15:guide>
        <p15:guide id="2" pos="38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8" d="100"/>
          <a:sy n="108" d="100"/>
        </p:scale>
        <p:origin x="808" y="440"/>
      </p:cViewPr>
      <p:guideLst>
        <p:guide orient="horz" pos="2220"/>
        <p:guide pos="384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6.xml"/><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rcRect l="22396"/>
          <a:stretch>
            <a:fillRect/>
          </a:stretch>
        </p:blipFill>
        <p:spPr>
          <a:xfrm>
            <a:off x="0" y="0"/>
            <a:ext cx="12192000" cy="6858000"/>
          </a:xfrm>
          <a:custGeom>
            <a:avLst/>
            <a:gdLst>
              <a:gd name="connsiteX0" fmla="*/ 0 w 9461500"/>
              <a:gd name="connsiteY0" fmla="*/ 0 h 6858000"/>
              <a:gd name="connsiteX1" fmla="*/ 9461500 w 9461500"/>
              <a:gd name="connsiteY1" fmla="*/ 0 h 6858000"/>
              <a:gd name="connsiteX2" fmla="*/ 9461500 w 9461500"/>
              <a:gd name="connsiteY2" fmla="*/ 6858000 h 6858000"/>
              <a:gd name="connsiteX3" fmla="*/ 0 w 9461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461500" h="6858000">
                <a:moveTo>
                  <a:pt x="0" y="0"/>
                </a:moveTo>
                <a:lnTo>
                  <a:pt x="9461500" y="0"/>
                </a:lnTo>
                <a:lnTo>
                  <a:pt x="9461500" y="6858000"/>
                </a:lnTo>
                <a:lnTo>
                  <a:pt x="0" y="6858000"/>
                </a:lnTo>
                <a:close/>
              </a:path>
            </a:pathLst>
          </a:cu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4175" y="-994384"/>
            <a:ext cx="5848350" cy="2923762"/>
          </a:xfrm>
          <a:prstGeom prst="rect">
            <a:avLst/>
          </a:prstGeom>
        </p:spPr>
      </p:pic>
      <p:pic>
        <p:nvPicPr>
          <p:cNvPr id="9" name="图片 8"/>
          <p:cNvPicPr>
            <a:picLocks noChangeAspect="1"/>
          </p:cNvPicPr>
          <p:nvPr userDrawn="1"/>
        </p:nvPicPr>
        <p:blipFill rotWithShape="1">
          <a:blip r:embed="rId4">
            <a:extLst>
              <a:ext uri="{28A0092B-C50C-407E-A947-70E740481C1C}">
                <a14:useLocalDpi xmlns:a14="http://schemas.microsoft.com/office/drawing/2010/main" val="0"/>
              </a:ext>
            </a:extLst>
          </a:blip>
          <a:srcRect t="70249"/>
          <a:stretch>
            <a:fillRect/>
          </a:stretch>
        </p:blipFill>
        <p:spPr>
          <a:xfrm>
            <a:off x="0" y="5428301"/>
            <a:ext cx="17068800" cy="142969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023E1A4-19CD-431B-8C93-B93513D15C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F987A2-17F6-4372-936D-339EB932966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Normal" panose="020B0400000000000000" pitchFamily="34" charset="-122"/>
                <a:ea typeface="思源黑体 CN Normal" panose="020B0400000000000000" pitchFamily="34" charset="-122"/>
              </a:defRPr>
            </a:lvl1pPr>
          </a:lstStyle>
          <a:p>
            <a:fld id="{1023E1A4-19CD-431B-8C93-B93513D15C6B}"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Normal" panose="020B0400000000000000" pitchFamily="34" charset="-122"/>
                <a:ea typeface="思源黑体 CN Normal" panose="020B04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Normal" panose="020B0400000000000000" pitchFamily="34" charset="-122"/>
                <a:ea typeface="思源黑体 CN Normal" panose="020B0400000000000000" pitchFamily="34" charset="-122"/>
              </a:defRPr>
            </a:lvl1pPr>
          </a:lstStyle>
          <a:p>
            <a:fld id="{31F987A2-17F6-4372-936D-339EB9329665}"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Normal" panose="020B0400000000000000" pitchFamily="34" charset="-122"/>
          <a:ea typeface="思源黑体 CN Normal" panose="020B04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Normal" panose="020B0400000000000000" pitchFamily="34" charset="-122"/>
          <a:ea typeface="思源黑体 CN Normal" panose="020B04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Normal" panose="020B0400000000000000" pitchFamily="34" charset="-122"/>
          <a:ea typeface="思源黑体 CN Normal" panose="020B04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Normal" panose="020B0400000000000000" pitchFamily="34" charset="-122"/>
          <a:ea typeface="思源黑体 CN Normal"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Normal" panose="020B0400000000000000" pitchFamily="34" charset="-122"/>
          <a:ea typeface="思源黑体 CN Normal" panose="020B04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Normal" panose="020B0400000000000000" pitchFamily="34" charset="-122"/>
          <a:ea typeface="思源黑体 CN Normal" panose="020B04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3.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3.xml"/><Relationship Id="rId3" Type="http://schemas.openxmlformats.org/officeDocument/2006/relationships/image" Target="../media/image9.png"/><Relationship Id="rId2" Type="http://schemas.openxmlformats.org/officeDocument/2006/relationships/tags" Target="../tags/tag2.xml"/><Relationship Id="rId1" Type="http://schemas.openxmlformats.org/officeDocument/2006/relationships/hyperlink" Target="https://www.12371.cn/2017/10/27/ARTI1509103656574313.shtml" TargetMode="Externa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tags" Target="../tags/tag5.xml"/><Relationship Id="rId3" Type="http://schemas.openxmlformats.org/officeDocument/2006/relationships/image" Target="../media/image11.png"/><Relationship Id="rId2" Type="http://schemas.openxmlformats.org/officeDocument/2006/relationships/hyperlink" Target="https://www.12371.cn/2022/10/25/ARTI1666705047474465.shtml" TargetMode="Externa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image" Target="../media/image7.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3" Type="http://schemas.openxmlformats.org/officeDocument/2006/relationships/notesSlide" Target="../notesSlides/notesSlide2.xml"/><Relationship Id="rId12" Type="http://schemas.openxmlformats.org/officeDocument/2006/relationships/slideLayout" Target="../slideLayouts/slideLayout1.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l="22396"/>
          <a:stretch>
            <a:fillRect/>
          </a:stretch>
        </p:blipFill>
        <p:spPr>
          <a:xfrm>
            <a:off x="0" y="0"/>
            <a:ext cx="12192000" cy="6858000"/>
          </a:xfrm>
          <a:custGeom>
            <a:avLst/>
            <a:gdLst>
              <a:gd name="connsiteX0" fmla="*/ 0 w 9461500"/>
              <a:gd name="connsiteY0" fmla="*/ 0 h 6858000"/>
              <a:gd name="connsiteX1" fmla="*/ 9461500 w 9461500"/>
              <a:gd name="connsiteY1" fmla="*/ 0 h 6858000"/>
              <a:gd name="connsiteX2" fmla="*/ 9461500 w 9461500"/>
              <a:gd name="connsiteY2" fmla="*/ 6858000 h 6858000"/>
              <a:gd name="connsiteX3" fmla="*/ 0 w 9461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461500" h="6858000">
                <a:moveTo>
                  <a:pt x="0" y="0"/>
                </a:moveTo>
                <a:lnTo>
                  <a:pt x="9461500" y="0"/>
                </a:lnTo>
                <a:lnTo>
                  <a:pt x="9461500" y="6858000"/>
                </a:lnTo>
                <a:lnTo>
                  <a:pt x="0" y="6858000"/>
                </a:lnTo>
                <a:close/>
              </a:path>
            </a:pathLst>
          </a:cu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940" y="-994384"/>
            <a:ext cx="5848350" cy="2923762"/>
          </a:xfrm>
          <a:prstGeom prst="rect">
            <a:avLst/>
          </a:prstGeom>
        </p:spPr>
      </p:pic>
      <p:sp>
        <p:nvSpPr>
          <p:cNvPr id="10" name="文本框 9"/>
          <p:cNvSpPr txBox="1"/>
          <p:nvPr/>
        </p:nvSpPr>
        <p:spPr>
          <a:xfrm>
            <a:off x="1050290" y="1521460"/>
            <a:ext cx="10558145" cy="2412365"/>
          </a:xfrm>
          <a:prstGeom prst="rect">
            <a:avLst/>
          </a:prstGeom>
          <a:noFill/>
        </p:spPr>
        <p:txBody>
          <a:bodyPr wrap="square" rtlCol="0">
            <a:noAutofit/>
          </a:bodyPr>
          <a:lstStyle/>
          <a:p>
            <a:pPr marL="0" indent="0" algn="ctr">
              <a:lnSpc>
                <a:spcPct val="100000"/>
              </a:lnSpc>
              <a:buNone/>
            </a:pPr>
            <a:r>
              <a:rPr lang="zh-CN" altLang="en-US" sz="6600" dirty="0">
                <a:solidFill>
                  <a:srgbClr val="C00000"/>
                </a:solidFill>
                <a:effectLst>
                  <a:outerShdw blurRad="177800" dist="63500" dir="5400000" algn="t" rotWithShape="0">
                    <a:srgbClr val="F7DEBE">
                      <a:alpha val="30000"/>
                    </a:srgbClr>
                  </a:outerShdw>
                </a:effectLst>
                <a:latin typeface="方正小标宋_GBK" charset="0"/>
                <a:ea typeface="方正小标宋_GBK" charset="0"/>
                <a:cs typeface="HarmonyOS Sans SC Medium" panose="00000600000000000000" pitchFamily="2" charset="-122"/>
                <a:sym typeface="+mn-ea"/>
              </a:rPr>
              <a:t>团员和青年主题教育</a:t>
            </a:r>
            <a:r>
              <a:rPr lang="en-US" altLang="zh-CN" sz="6600" dirty="0">
                <a:solidFill>
                  <a:srgbClr val="C00000"/>
                </a:solidFill>
                <a:effectLst>
                  <a:outerShdw blurRad="177800" dist="63500" dir="5400000" algn="t" rotWithShape="0">
                    <a:srgbClr val="F7DEBE">
                      <a:alpha val="30000"/>
                    </a:srgbClr>
                  </a:outerShdw>
                </a:effectLst>
                <a:latin typeface="方正小标宋_GBK" charset="0"/>
                <a:ea typeface="方正小标宋_GBK" charset="0"/>
                <a:cs typeface="HarmonyOS Sans SC Medium" panose="00000600000000000000" pitchFamily="2" charset="-122"/>
                <a:sym typeface="+mn-ea"/>
              </a:rPr>
              <a:t>1</a:t>
            </a:r>
            <a:endParaRPr lang="en-US" altLang="zh-CN" sz="6600" dirty="0">
              <a:solidFill>
                <a:srgbClr val="C00000"/>
              </a:solidFill>
              <a:effectLst>
                <a:outerShdw blurRad="177800" dist="63500" dir="5400000" algn="t" rotWithShape="0">
                  <a:srgbClr val="F7DEBE">
                    <a:alpha val="30000"/>
                  </a:srgbClr>
                </a:outerShdw>
              </a:effectLst>
              <a:latin typeface="方正小标宋_GBK" charset="0"/>
              <a:ea typeface="方正小标宋_GBK" charset="0"/>
              <a:cs typeface="HarmonyOS Sans SC Medium" panose="00000600000000000000" pitchFamily="2" charset="-122"/>
              <a:sym typeface="+mn-ea"/>
            </a:endParaRPr>
          </a:p>
          <a:p>
            <a:pPr marL="0" lvl="0" indent="0" algn="ctr">
              <a:lnSpc>
                <a:spcPct val="100000"/>
              </a:lnSpc>
              <a:buNone/>
            </a:pPr>
            <a:r>
              <a:rPr lang="zh-CN" altLang="en-US" sz="6600" dirty="0">
                <a:solidFill>
                  <a:srgbClr val="C00000"/>
                </a:solidFill>
                <a:effectLst>
                  <a:outerShdw blurRad="177800" dist="63500" dir="5400000" algn="t" rotWithShape="0">
                    <a:srgbClr val="F7DEBE">
                      <a:alpha val="30000"/>
                    </a:srgbClr>
                  </a:outerShdw>
                </a:effectLst>
                <a:latin typeface="方正小标宋_GBK" charset="0"/>
                <a:ea typeface="方正小标宋_GBK" charset="0"/>
                <a:cs typeface="HarmonyOS Sans SC Medium" panose="00000600000000000000" pitchFamily="2" charset="-122"/>
                <a:sym typeface="+mn-ea"/>
              </a:rPr>
              <a:t>“思想旗帜”专题部署会</a:t>
            </a:r>
            <a:endParaRPr lang="zh-CN" altLang="en-US" sz="6600" dirty="0">
              <a:solidFill>
                <a:srgbClr val="C00000"/>
              </a:solidFill>
              <a:effectLst>
                <a:outerShdw blurRad="177800" dist="63500" dir="5400000" algn="t" rotWithShape="0">
                  <a:srgbClr val="F7DEBE">
                    <a:alpha val="30000"/>
                  </a:srgbClr>
                </a:outerShdw>
              </a:effectLst>
              <a:latin typeface="方正小标宋_GBK" charset="0"/>
              <a:ea typeface="方正小标宋_GBK" charset="0"/>
              <a:cs typeface="HarmonyOS Sans SC Medium" panose="00000600000000000000" pitchFamily="2" charset="-122"/>
              <a:sym typeface="+mn-ea"/>
            </a:endParaRPr>
          </a:p>
        </p:txBody>
      </p:sp>
      <p:sp>
        <p:nvSpPr>
          <p:cNvPr id="13" name="矩形: 圆角 12"/>
          <p:cNvSpPr/>
          <p:nvPr/>
        </p:nvSpPr>
        <p:spPr>
          <a:xfrm>
            <a:off x="7268845" y="4924425"/>
            <a:ext cx="3684270" cy="50482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7" name="图片 16"/>
          <p:cNvPicPr>
            <a:picLocks noChangeAspect="1"/>
          </p:cNvPicPr>
          <p:nvPr/>
        </p:nvPicPr>
        <p:blipFill>
          <a:blip r:embed="rId3">
            <a:extLst>
              <a:ext uri="{BEBA8EAE-BF5A-486C-A8C5-ECC9F3942E4B}">
                <a14:imgProps xmlns:a14="http://schemas.microsoft.com/office/drawing/2010/main">
                  <a14:imgLayer r:embed="rId4">
                    <a14:imgEffect>
                      <a14:backgroundRemoval t="5308" b="99000" l="4385" r="98077">
                        <a14:foregroundMark x1="4385" y1="41000" x2="14615" y2="44154"/>
                        <a14:foregroundMark x1="49846" y1="5308" x2="51000" y2="19462"/>
                        <a14:foregroundMark x1="81615" y1="41000" x2="94154" y2="39846"/>
                        <a14:foregroundMark x1="94538" y1="40231" x2="98077" y2="38615"/>
                        <a14:foregroundMark x1="74923" y1="87615" x2="81615" y2="99000"/>
                      </a14:backgroundRemoval>
                    </a14:imgEffect>
                  </a14:imgLayer>
                </a14:imgProps>
              </a:ext>
              <a:ext uri="{28A0092B-C50C-407E-A947-70E740481C1C}">
                <a14:useLocalDpi xmlns:a14="http://schemas.microsoft.com/office/drawing/2010/main" val="0"/>
              </a:ext>
            </a:extLst>
          </a:blip>
          <a:stretch>
            <a:fillRect/>
          </a:stretch>
        </p:blipFill>
        <p:spPr>
          <a:xfrm>
            <a:off x="5554276" y="265091"/>
            <a:ext cx="1107433" cy="1107433"/>
          </a:xfrm>
          <a:prstGeom prst="rect">
            <a:avLst/>
          </a:prstGeom>
          <a:effectLst>
            <a:outerShdw blurRad="50800" dist="38100" dir="5400000" algn="t" rotWithShape="0">
              <a:prstClr val="black">
                <a:alpha val="40000"/>
              </a:prstClr>
            </a:outerShdw>
          </a:effectLst>
        </p:spPr>
      </p:pic>
      <p:pic>
        <p:nvPicPr>
          <p:cNvPr id="23" name="图片 22"/>
          <p:cNvPicPr>
            <a:picLocks noChangeAspect="1"/>
          </p:cNvPicPr>
          <p:nvPr/>
        </p:nvPicPr>
        <p:blipFill rotWithShape="1">
          <a:blip r:embed="rId5">
            <a:extLst>
              <a:ext uri="{28A0092B-C50C-407E-A947-70E740481C1C}">
                <a14:useLocalDpi xmlns:a14="http://schemas.microsoft.com/office/drawing/2010/main" val="0"/>
              </a:ext>
            </a:extLst>
          </a:blip>
          <a:srcRect t="70249"/>
          <a:stretch>
            <a:fillRect/>
          </a:stretch>
        </p:blipFill>
        <p:spPr>
          <a:xfrm>
            <a:off x="0" y="5428301"/>
            <a:ext cx="17068800" cy="1429698"/>
          </a:xfrm>
          <a:prstGeom prst="rect">
            <a:avLst/>
          </a:prstGeom>
        </p:spPr>
      </p:pic>
      <p:sp>
        <p:nvSpPr>
          <p:cNvPr id="2" name="文本框 1"/>
          <p:cNvSpPr txBox="1"/>
          <p:nvPr/>
        </p:nvSpPr>
        <p:spPr>
          <a:xfrm>
            <a:off x="7338060" y="4924425"/>
            <a:ext cx="4137025" cy="398780"/>
          </a:xfrm>
          <a:prstGeom prst="rect">
            <a:avLst/>
          </a:prstGeom>
          <a:noFill/>
        </p:spPr>
        <p:txBody>
          <a:bodyPr wrap="square" rtlCol="0">
            <a:spAutoFit/>
          </a:bodyPr>
          <a:p>
            <a:r>
              <a:rPr lang="zh-CN" altLang="en-US" sz="2000" dirty="0">
                <a:solidFill>
                  <a:srgbClr val="C00000"/>
                </a:solidFill>
                <a:latin typeface="思源黑体 CN Heavy" panose="020B0A00000000000000" pitchFamily="34" charset="-122"/>
                <a:ea typeface="思源黑体 CN Heavy" panose="020B0A00000000000000" pitchFamily="34" charset="-122"/>
              </a:rPr>
              <a:t>聊城大学计算机学院团委</a:t>
            </a:r>
            <a:endParaRPr lang="zh-CN" altLang="en-US" sz="2000" dirty="0">
              <a:solidFill>
                <a:srgbClr val="C00000"/>
              </a:solidFill>
              <a:latin typeface="思源黑体 CN Heavy" panose="020B0A00000000000000" pitchFamily="34" charset="-122"/>
              <a:ea typeface="思源黑体 CN Heavy" panose="020B0A00000000000000" pitchFamily="34" charset="-122"/>
            </a:endParaRPr>
          </a:p>
        </p:txBody>
      </p:sp>
      <p:sp>
        <p:nvSpPr>
          <p:cNvPr id="3" name="矩形 2"/>
          <p:cNvSpPr/>
          <p:nvPr>
            <p:custDataLst>
              <p:tags r:id="rId6"/>
            </p:custDataLst>
          </p:nvPr>
        </p:nvSpPr>
        <p:spPr>
          <a:xfrm>
            <a:off x="0" y="4127500"/>
            <a:ext cx="12192000" cy="199390"/>
          </a:xfrm>
          <a:prstGeom prst="rect">
            <a:avLst/>
          </a:prstGeom>
          <a:noFill/>
        </p:spPr>
        <p:txBody>
          <a:bodyPr wrap="square" lIns="91438" tIns="45719" rIns="91438" bIns="45719" rtlCol="0">
            <a:noAutofit/>
          </a:bodyPr>
          <a:p>
            <a:pPr marL="1911350" algn="just" rtl="0" eaLnBrk="0">
              <a:lnSpc>
                <a:spcPct val="95000"/>
              </a:lnSpc>
            </a:pPr>
            <a:r>
              <a:rPr sz="2000" b="1" kern="0" spc="-10" dirty="0">
                <a:solidFill>
                  <a:srgbClr val="000000">
                    <a:alpha val="100000"/>
                  </a:srgbClr>
                </a:solidFill>
                <a:latin typeface="仿宋" panose="02010609060101010101" charset="-122"/>
                <a:ea typeface="仿宋" panose="02010609060101010101" charset="-122"/>
                <a:cs typeface="黑体" panose="02010609060101010101" charset="-122"/>
                <a:sym typeface="+mn-ea"/>
              </a:rPr>
              <a:t>广大团员和青年开展</a:t>
            </a:r>
            <a:r>
              <a:rPr sz="2000" b="1" kern="0" dirty="0">
                <a:solidFill>
                  <a:srgbClr val="28404D">
                    <a:alpha val="100000"/>
                  </a:srgbClr>
                </a:solidFill>
                <a:latin typeface="仿宋" panose="02010609060101010101" charset="-122"/>
                <a:ea typeface="仿宋" panose="02010609060101010101" charset="-122"/>
                <a:cs typeface="黑体" panose="02010609060101010101" charset="-122"/>
                <a:sym typeface="+mn-ea"/>
              </a:rPr>
              <a:t>学习贯彻习近平新时代</a:t>
            </a:r>
            <a:r>
              <a:rPr sz="2000" b="1" kern="0" spc="-10" dirty="0">
                <a:solidFill>
                  <a:srgbClr val="28404D">
                    <a:alpha val="100000"/>
                  </a:srgbClr>
                </a:solidFill>
                <a:latin typeface="仿宋" panose="02010609060101010101" charset="-122"/>
                <a:ea typeface="仿宋" panose="02010609060101010101" charset="-122"/>
                <a:cs typeface="黑体" panose="02010609060101010101" charset="-122"/>
                <a:sym typeface="+mn-ea"/>
              </a:rPr>
              <a:t>中国特色</a:t>
            </a:r>
            <a:r>
              <a:rPr sz="2000" b="1" kern="0" spc="-10" dirty="0">
                <a:solidFill>
                  <a:srgbClr val="28404D">
                    <a:alpha val="100000"/>
                  </a:srgbClr>
                </a:solidFill>
                <a:latin typeface="仿宋" panose="02010609060101010101" charset="-122"/>
                <a:ea typeface="仿宋" panose="02010609060101010101" charset="-122"/>
                <a:cs typeface="黑体" panose="02010609060101010101" charset="-122"/>
                <a:sym typeface="+mn-ea"/>
              </a:rPr>
              <a:t>社会主义思想主题教育</a:t>
            </a:r>
            <a:endParaRPr lang="zh-CN" altLang="en-US" sz="2000" b="1" dirty="0">
              <a:solidFill>
                <a:srgbClr val="CC161C"/>
              </a:solidFill>
              <a:latin typeface="仿宋" panose="02010609060101010101" charset="-122"/>
              <a:ea typeface="仿宋"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23002" y="608620"/>
            <a:ext cx="3569484" cy="523220"/>
          </a:xfrm>
          <a:prstGeom prst="rect">
            <a:avLst/>
          </a:prstGeom>
          <a:noFill/>
        </p:spPr>
        <p:txBody>
          <a:bodyPr wrap="square" rtlCol="0">
            <a:sp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十个明确</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5" name="椭圆 4"/>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nvGrpSpPr>
          <p:cNvPr id="12" name="组合 11"/>
          <p:cNvGrpSpPr/>
          <p:nvPr/>
        </p:nvGrpSpPr>
        <p:grpSpPr>
          <a:xfrm>
            <a:off x="1010227" y="1729746"/>
            <a:ext cx="2824480" cy="3167380"/>
            <a:chOff x="751840" y="1882140"/>
            <a:chExt cx="2824480" cy="3167380"/>
          </a:xfrm>
        </p:grpSpPr>
        <p:sp>
          <p:nvSpPr>
            <p:cNvPr id="13" name="矩形: 圆角 12"/>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14" name="矩形: 圆角 13"/>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15" name="矩形: 圆角 14"/>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思源黑体 CN Normal" panose="020B0400000000000000" pitchFamily="34" charset="-122"/>
                  <a:ea typeface="思源黑体 CN Regular"/>
                </a:rPr>
                <a:t>01</a:t>
              </a:r>
              <a:endParaRPr lang="zh-CN" altLang="en-US" sz="2400" dirty="0">
                <a:solidFill>
                  <a:prstClr val="white"/>
                </a:solidFill>
                <a:latin typeface="思源黑体 CN Normal" panose="020B0400000000000000" pitchFamily="34" charset="-122"/>
                <a:ea typeface="思源黑体 CN Regular"/>
              </a:endParaRPr>
            </a:p>
          </p:txBody>
        </p:sp>
        <p:sp>
          <p:nvSpPr>
            <p:cNvPr id="16" name="文本框 15"/>
            <p:cNvSpPr txBox="1"/>
            <p:nvPr/>
          </p:nvSpPr>
          <p:spPr>
            <a:xfrm>
              <a:off x="878980" y="2681103"/>
              <a:ext cx="2546152" cy="1726050"/>
            </a:xfrm>
            <a:prstGeom prst="rect">
              <a:avLst/>
            </a:prstGeom>
            <a:noFill/>
          </p:spPr>
          <p:txBody>
            <a:bodyPr wrap="square">
              <a:spAutoFit/>
            </a:bodyPr>
            <a:lstStyle/>
            <a:p>
              <a:pPr algn="just">
                <a:lnSpc>
                  <a:spcPct val="150000"/>
                </a:lnSpc>
              </a:pPr>
              <a:r>
                <a:rPr lang="zh-CN" altLang="en-US" sz="1200" dirty="0">
                  <a:solidFill>
                    <a:srgbClr val="FF0000"/>
                  </a:solidFill>
                </a:rPr>
                <a:t>明确</a:t>
              </a:r>
              <a:r>
                <a:rPr lang="zh-CN" altLang="en-US" sz="1200" dirty="0"/>
                <a:t>中国特色社会主义最本质的特征是中国共产党领导，中国特色社会主义制度的最大优势是中国共产党领导，中国共产党是最高政治领导力量，全党必须增强“四个意识”、坚定“四个自信”、做到“两个维护”；</a:t>
              </a:r>
              <a:endParaRPr lang="zh-CN" altLang="en-US" sz="1200" dirty="0">
                <a:latin typeface="思源黑体 CN Normal" panose="020B0400000000000000" pitchFamily="34" charset="-122"/>
                <a:ea typeface="思源黑体 CN Normal" panose="020B0400000000000000" pitchFamily="34" charset="-122"/>
              </a:endParaRPr>
            </a:p>
          </p:txBody>
        </p:sp>
        <p:pic>
          <p:nvPicPr>
            <p:cNvPr id="18" name="图片 17"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grpSp>
        <p:nvGrpSpPr>
          <p:cNvPr id="19" name="组合 18"/>
          <p:cNvGrpSpPr/>
          <p:nvPr/>
        </p:nvGrpSpPr>
        <p:grpSpPr>
          <a:xfrm>
            <a:off x="4617027" y="1729746"/>
            <a:ext cx="2937076" cy="3167380"/>
            <a:chOff x="751840" y="1882140"/>
            <a:chExt cx="2937076" cy="3167380"/>
          </a:xfrm>
        </p:grpSpPr>
        <p:sp>
          <p:nvSpPr>
            <p:cNvPr id="20" name="矩形: 圆角 19"/>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21" name="矩形: 圆角 20"/>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2" name="矩形: 圆角 21"/>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3" name="文本框 22"/>
            <p:cNvSpPr txBox="1"/>
            <p:nvPr/>
          </p:nvSpPr>
          <p:spPr>
            <a:xfrm>
              <a:off x="878980" y="2681103"/>
              <a:ext cx="2546152" cy="2003049"/>
            </a:xfrm>
            <a:prstGeom prst="rect">
              <a:avLst/>
            </a:prstGeom>
            <a:noFill/>
          </p:spPr>
          <p:txBody>
            <a:bodyPr wrap="square">
              <a:spAutoFit/>
            </a:bodyPr>
            <a:lstStyle/>
            <a:p>
              <a:pPr algn="just">
                <a:lnSpc>
                  <a:spcPct val="150000"/>
                </a:lnSpc>
              </a:pPr>
              <a:r>
                <a:rPr lang="zh-CN" altLang="en-US" sz="1200" dirty="0">
                  <a:solidFill>
                    <a:srgbClr val="FF0000"/>
                  </a:solidFill>
                </a:rPr>
                <a:t>明确</a:t>
              </a:r>
              <a:r>
                <a:rPr lang="zh-CN" altLang="en-US" sz="1200" dirty="0"/>
                <a:t>坚持和发展中国特色社会主义，总任务是实现社会主义现代化和中华民族伟大复兴，在全面建成小康社会的基础上，分两步走在本世纪中叶建成富强民主文明和谐美丽的社会主义现代化强国，以中国式现代化推进中华民族伟大复兴；</a:t>
              </a:r>
              <a:endParaRPr lang="zh-CN" altLang="en-US" sz="1200" dirty="0">
                <a:latin typeface="思源黑体 CN Normal" panose="020B0400000000000000" pitchFamily="34" charset="-122"/>
                <a:ea typeface="思源黑体 CN Normal" panose="020B0400000000000000" pitchFamily="34" charset="-122"/>
              </a:endParaRPr>
            </a:p>
          </p:txBody>
        </p:sp>
        <p:sp>
          <p:nvSpPr>
            <p:cNvPr id="24" name="文本框 23"/>
            <p:cNvSpPr txBox="1"/>
            <p:nvPr/>
          </p:nvSpPr>
          <p:spPr>
            <a:xfrm>
              <a:off x="1422909" y="2094252"/>
              <a:ext cx="2266007" cy="461665"/>
            </a:xfrm>
            <a:prstGeom prst="rect">
              <a:avLst/>
            </a:prstGeom>
            <a:noFill/>
          </p:spPr>
          <p:txBody>
            <a:bodyPr wrap="square">
              <a:spAutoFit/>
            </a:bodyPr>
            <a:lstStyle/>
            <a:p>
              <a:pPr algn="ctr"/>
              <a:r>
                <a:rPr lang="en-US" altLang="zh-CN"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rPr>
                <a:t>02</a:t>
              </a:r>
              <a:endParaRPr lang="zh-CN" altLang="en-US"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endParaRPr>
            </a:p>
          </p:txBody>
        </p:sp>
        <p:pic>
          <p:nvPicPr>
            <p:cNvPr id="25" name="图片 24"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grpSp>
        <p:nvGrpSpPr>
          <p:cNvPr id="26" name="组合 25"/>
          <p:cNvGrpSpPr/>
          <p:nvPr/>
        </p:nvGrpSpPr>
        <p:grpSpPr>
          <a:xfrm>
            <a:off x="8223827" y="1729746"/>
            <a:ext cx="2937076" cy="3167380"/>
            <a:chOff x="751840" y="1882140"/>
            <a:chExt cx="2937076" cy="3167380"/>
          </a:xfrm>
        </p:grpSpPr>
        <p:sp>
          <p:nvSpPr>
            <p:cNvPr id="27" name="矩形: 圆角 26"/>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28" name="矩形: 圆角 27"/>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9" name="矩形: 圆角 28"/>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30" name="文本框 29"/>
            <p:cNvSpPr txBox="1"/>
            <p:nvPr/>
          </p:nvSpPr>
          <p:spPr>
            <a:xfrm>
              <a:off x="878980" y="2681103"/>
              <a:ext cx="2546152" cy="2003049"/>
            </a:xfrm>
            <a:prstGeom prst="rect">
              <a:avLst/>
            </a:prstGeom>
            <a:noFill/>
          </p:spPr>
          <p:txBody>
            <a:bodyPr wrap="square">
              <a:spAutoFit/>
            </a:bodyPr>
            <a:lstStyle/>
            <a:p>
              <a:pPr algn="just">
                <a:lnSpc>
                  <a:spcPct val="150000"/>
                </a:lnSpc>
              </a:pPr>
              <a:r>
                <a:rPr lang="zh-CN" altLang="en-US" sz="1200" dirty="0">
                  <a:solidFill>
                    <a:srgbClr val="FF0000"/>
                  </a:solidFill>
                </a:rPr>
                <a:t>明确</a:t>
              </a:r>
              <a:r>
                <a:rPr lang="zh-CN" altLang="en-US" sz="1200" dirty="0"/>
                <a:t>新时代我国社会主要矛盾是人民日益增长的美好生活需要和不平衡不充分的发展之间的矛盾，必须坚持以人民为中心的发展思想，发展全过程人民民主，推动人的全面发展，全体人民共同富裕取得更为明显的实质性进展；</a:t>
              </a:r>
              <a:endParaRPr lang="zh-CN" altLang="en-US" sz="1200" dirty="0">
                <a:latin typeface="思源黑体 CN Normal" panose="020B0400000000000000" pitchFamily="34" charset="-122"/>
                <a:ea typeface="思源黑体 CN Normal" panose="020B0400000000000000" pitchFamily="34" charset="-122"/>
              </a:endParaRPr>
            </a:p>
          </p:txBody>
        </p:sp>
        <p:sp>
          <p:nvSpPr>
            <p:cNvPr id="31" name="文本框 30"/>
            <p:cNvSpPr txBox="1"/>
            <p:nvPr/>
          </p:nvSpPr>
          <p:spPr>
            <a:xfrm>
              <a:off x="1422909" y="2094252"/>
              <a:ext cx="2266007" cy="461665"/>
            </a:xfrm>
            <a:prstGeom prst="rect">
              <a:avLst/>
            </a:prstGeom>
            <a:noFill/>
          </p:spPr>
          <p:txBody>
            <a:bodyPr wrap="square">
              <a:spAutoFit/>
            </a:bodyPr>
            <a:lstStyle/>
            <a:p>
              <a:pPr algn="ctr"/>
              <a:r>
                <a:rPr lang="en-US" altLang="zh-CN"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rPr>
                <a:t>03</a:t>
              </a:r>
              <a:endParaRPr lang="zh-CN" altLang="en-US"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endParaRPr>
            </a:p>
          </p:txBody>
        </p:sp>
        <p:pic>
          <p:nvPicPr>
            <p:cNvPr id="32" name="图片 31"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23002" y="608620"/>
            <a:ext cx="3569484" cy="523220"/>
          </a:xfrm>
          <a:prstGeom prst="rect">
            <a:avLst/>
          </a:prstGeom>
          <a:noFill/>
        </p:spPr>
        <p:txBody>
          <a:bodyPr wrap="square" rtlCol="0">
            <a:sp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十个明确</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5" name="椭圆 4"/>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nvGrpSpPr>
          <p:cNvPr id="12" name="组合 11"/>
          <p:cNvGrpSpPr/>
          <p:nvPr/>
        </p:nvGrpSpPr>
        <p:grpSpPr>
          <a:xfrm>
            <a:off x="1010227" y="1729746"/>
            <a:ext cx="2824480" cy="3167380"/>
            <a:chOff x="751840" y="1882140"/>
            <a:chExt cx="2824480" cy="3167380"/>
          </a:xfrm>
        </p:grpSpPr>
        <p:sp>
          <p:nvSpPr>
            <p:cNvPr id="13" name="矩形: 圆角 12"/>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14" name="矩形: 圆角 13"/>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15" name="矩形: 圆角 14"/>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思源黑体 CN Normal" panose="020B0400000000000000" pitchFamily="34" charset="-122"/>
                  <a:ea typeface="思源黑体 CN Regular"/>
                </a:rPr>
                <a:t>04</a:t>
              </a:r>
              <a:endParaRPr lang="zh-CN" altLang="en-US" sz="2400" dirty="0">
                <a:solidFill>
                  <a:prstClr val="white"/>
                </a:solidFill>
                <a:latin typeface="思源黑体 CN Normal" panose="020B0400000000000000" pitchFamily="34" charset="-122"/>
                <a:ea typeface="思源黑体 CN Regular"/>
              </a:endParaRPr>
            </a:p>
          </p:txBody>
        </p:sp>
        <p:sp>
          <p:nvSpPr>
            <p:cNvPr id="16" name="文本框 15"/>
            <p:cNvSpPr txBox="1"/>
            <p:nvPr/>
          </p:nvSpPr>
          <p:spPr>
            <a:xfrm>
              <a:off x="903110" y="2681738"/>
              <a:ext cx="2546152" cy="2003049"/>
            </a:xfrm>
            <a:prstGeom prst="rect">
              <a:avLst/>
            </a:prstGeom>
            <a:noFill/>
          </p:spPr>
          <p:txBody>
            <a:bodyPr wrap="square">
              <a:spAutoFit/>
            </a:bodyPr>
            <a:lstStyle/>
            <a:p>
              <a:pPr algn="just">
                <a:lnSpc>
                  <a:spcPct val="150000"/>
                </a:lnSpc>
              </a:pPr>
              <a:r>
                <a:rPr lang="zh-CN" altLang="en-US" sz="1200" dirty="0">
                  <a:solidFill>
                    <a:srgbClr val="FF0000"/>
                  </a:solidFill>
                </a:rPr>
                <a:t>明确</a:t>
              </a:r>
              <a:r>
                <a:rPr lang="zh-CN" altLang="en-US" sz="1200" dirty="0"/>
                <a:t>中国特色社会主义事业总体布局是经济建设、政治建设、文化建设、社会建设、生态文明建设五位一体，战略布局是全面建设社会主义现代化国家、全面深化改革、全面依法治国、全面从严治党四个全面；</a:t>
              </a:r>
              <a:endParaRPr lang="zh-CN" altLang="en-US" sz="1200" dirty="0">
                <a:latin typeface="思源黑体 CN Normal" panose="020B0400000000000000" pitchFamily="34" charset="-122"/>
                <a:ea typeface="思源黑体 CN Normal" panose="020B0400000000000000" pitchFamily="34" charset="-122"/>
              </a:endParaRPr>
            </a:p>
          </p:txBody>
        </p:sp>
        <p:pic>
          <p:nvPicPr>
            <p:cNvPr id="18" name="图片 17"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grpSp>
        <p:nvGrpSpPr>
          <p:cNvPr id="19" name="组合 18"/>
          <p:cNvGrpSpPr/>
          <p:nvPr/>
        </p:nvGrpSpPr>
        <p:grpSpPr>
          <a:xfrm>
            <a:off x="4617027" y="1729746"/>
            <a:ext cx="2937076" cy="3167380"/>
            <a:chOff x="751840" y="1882140"/>
            <a:chExt cx="2937076" cy="3167380"/>
          </a:xfrm>
        </p:grpSpPr>
        <p:sp>
          <p:nvSpPr>
            <p:cNvPr id="20" name="矩形: 圆角 19"/>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21" name="矩形: 圆角 20"/>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2" name="矩形: 圆角 21"/>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3" name="文本框 22"/>
            <p:cNvSpPr txBox="1"/>
            <p:nvPr/>
          </p:nvSpPr>
          <p:spPr>
            <a:xfrm>
              <a:off x="878980" y="2681103"/>
              <a:ext cx="2546152" cy="1171667"/>
            </a:xfrm>
            <a:prstGeom prst="rect">
              <a:avLst/>
            </a:prstGeom>
            <a:noFill/>
          </p:spPr>
          <p:txBody>
            <a:bodyPr wrap="square">
              <a:spAutoFit/>
            </a:bodyPr>
            <a:lstStyle/>
            <a:p>
              <a:pPr algn="just">
                <a:lnSpc>
                  <a:spcPct val="150000"/>
                </a:lnSpc>
              </a:pPr>
              <a:r>
                <a:rPr lang="zh-CN" altLang="en-US" sz="1200" dirty="0">
                  <a:solidFill>
                    <a:srgbClr val="FF0000"/>
                  </a:solidFill>
                </a:rPr>
                <a:t>明确</a:t>
              </a:r>
              <a:r>
                <a:rPr lang="zh-CN" altLang="en-US" sz="1200" dirty="0"/>
                <a:t>全面深化改革的总目标是完善和发展中国特色社会主义制度、推进国家治理体系和治理能力现代化；</a:t>
              </a:r>
              <a:br>
                <a:rPr lang="en-US" altLang="zh-CN" sz="1200" dirty="0"/>
              </a:br>
              <a:endParaRPr lang="zh-CN" altLang="en-US" sz="1200" dirty="0">
                <a:latin typeface="思源黑体 CN Normal" panose="020B0400000000000000" pitchFamily="34" charset="-122"/>
                <a:ea typeface="思源黑体 CN Normal" panose="020B0400000000000000" pitchFamily="34" charset="-122"/>
              </a:endParaRPr>
            </a:p>
          </p:txBody>
        </p:sp>
        <p:sp>
          <p:nvSpPr>
            <p:cNvPr id="24" name="文本框 23"/>
            <p:cNvSpPr txBox="1"/>
            <p:nvPr/>
          </p:nvSpPr>
          <p:spPr>
            <a:xfrm>
              <a:off x="1422909" y="2094252"/>
              <a:ext cx="2266007" cy="461665"/>
            </a:xfrm>
            <a:prstGeom prst="rect">
              <a:avLst/>
            </a:prstGeom>
            <a:noFill/>
          </p:spPr>
          <p:txBody>
            <a:bodyPr wrap="square">
              <a:spAutoFit/>
            </a:bodyPr>
            <a:lstStyle/>
            <a:p>
              <a:pPr algn="ctr"/>
              <a:r>
                <a:rPr lang="en-US" altLang="zh-CN"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rPr>
                <a:t>05</a:t>
              </a:r>
              <a:endParaRPr lang="zh-CN" altLang="en-US"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endParaRPr>
            </a:p>
          </p:txBody>
        </p:sp>
        <p:pic>
          <p:nvPicPr>
            <p:cNvPr id="25" name="图片 24"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grpSp>
        <p:nvGrpSpPr>
          <p:cNvPr id="26" name="组合 25"/>
          <p:cNvGrpSpPr/>
          <p:nvPr/>
        </p:nvGrpSpPr>
        <p:grpSpPr>
          <a:xfrm>
            <a:off x="8223827" y="1729746"/>
            <a:ext cx="2937076" cy="3167380"/>
            <a:chOff x="751840" y="1882140"/>
            <a:chExt cx="2937076" cy="3167380"/>
          </a:xfrm>
        </p:grpSpPr>
        <p:sp>
          <p:nvSpPr>
            <p:cNvPr id="27" name="矩形: 圆角 26"/>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28" name="矩形: 圆角 27"/>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9" name="矩形: 圆角 28"/>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30" name="文本框 29"/>
            <p:cNvSpPr txBox="1"/>
            <p:nvPr/>
          </p:nvSpPr>
          <p:spPr>
            <a:xfrm>
              <a:off x="878980" y="2681103"/>
              <a:ext cx="2546152" cy="895053"/>
            </a:xfrm>
            <a:prstGeom prst="rect">
              <a:avLst/>
            </a:prstGeom>
            <a:noFill/>
          </p:spPr>
          <p:txBody>
            <a:bodyPr wrap="square">
              <a:spAutoFit/>
            </a:bodyPr>
            <a:lstStyle/>
            <a:p>
              <a:pPr algn="just">
                <a:lnSpc>
                  <a:spcPct val="150000"/>
                </a:lnSpc>
              </a:pPr>
              <a:r>
                <a:rPr lang="zh-CN" altLang="en-US" sz="1200" dirty="0">
                  <a:solidFill>
                    <a:srgbClr val="FF0000"/>
                  </a:solidFill>
                </a:rPr>
                <a:t>明确</a:t>
              </a:r>
              <a:r>
                <a:rPr lang="zh-CN" altLang="en-US" sz="1200" dirty="0"/>
                <a:t>全面推进依法治国的总目标是建设中国特色社会主义法治体系、建设社会主义法治国家；</a:t>
              </a:r>
              <a:endParaRPr lang="zh-CN" altLang="en-US" sz="1200" dirty="0">
                <a:latin typeface="思源黑体 CN Normal" panose="020B0400000000000000" pitchFamily="34" charset="-122"/>
                <a:ea typeface="思源黑体 CN Normal" panose="020B0400000000000000" pitchFamily="34" charset="-122"/>
              </a:endParaRPr>
            </a:p>
          </p:txBody>
        </p:sp>
        <p:sp>
          <p:nvSpPr>
            <p:cNvPr id="31" name="文本框 30"/>
            <p:cNvSpPr txBox="1"/>
            <p:nvPr/>
          </p:nvSpPr>
          <p:spPr>
            <a:xfrm>
              <a:off x="1422909" y="2094252"/>
              <a:ext cx="2266007" cy="461665"/>
            </a:xfrm>
            <a:prstGeom prst="rect">
              <a:avLst/>
            </a:prstGeom>
            <a:noFill/>
          </p:spPr>
          <p:txBody>
            <a:bodyPr wrap="square">
              <a:spAutoFit/>
            </a:bodyPr>
            <a:lstStyle/>
            <a:p>
              <a:pPr algn="ctr"/>
              <a:r>
                <a:rPr lang="en-US" altLang="zh-CN"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rPr>
                <a:t>06</a:t>
              </a:r>
              <a:endParaRPr lang="zh-CN" altLang="en-US"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endParaRPr>
            </a:p>
          </p:txBody>
        </p:sp>
        <p:pic>
          <p:nvPicPr>
            <p:cNvPr id="32" name="图片 31"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23002" y="608620"/>
            <a:ext cx="3569484" cy="523220"/>
          </a:xfrm>
          <a:prstGeom prst="rect">
            <a:avLst/>
          </a:prstGeom>
          <a:noFill/>
        </p:spPr>
        <p:txBody>
          <a:bodyPr wrap="square" rtlCol="0">
            <a:sp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十个明确</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5" name="椭圆 4"/>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nvGrpSpPr>
          <p:cNvPr id="12" name="组合 11"/>
          <p:cNvGrpSpPr/>
          <p:nvPr/>
        </p:nvGrpSpPr>
        <p:grpSpPr>
          <a:xfrm>
            <a:off x="1010227" y="1729746"/>
            <a:ext cx="2824480" cy="3355625"/>
            <a:chOff x="751840" y="1882140"/>
            <a:chExt cx="2824480" cy="3355625"/>
          </a:xfrm>
        </p:grpSpPr>
        <p:sp>
          <p:nvSpPr>
            <p:cNvPr id="13" name="矩形: 圆角 12"/>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14" name="矩形: 圆角 13"/>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15" name="矩形: 圆角 14"/>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思源黑体 CN Normal" panose="020B0400000000000000" pitchFamily="34" charset="-122"/>
                  <a:ea typeface="思源黑体 CN Regular"/>
                </a:rPr>
                <a:t>07</a:t>
              </a:r>
              <a:endParaRPr lang="zh-CN" altLang="en-US" sz="2400" dirty="0">
                <a:solidFill>
                  <a:prstClr val="white"/>
                </a:solidFill>
                <a:latin typeface="思源黑体 CN Normal" panose="020B0400000000000000" pitchFamily="34" charset="-122"/>
                <a:ea typeface="思源黑体 CN Regular"/>
              </a:endParaRPr>
            </a:p>
          </p:txBody>
        </p:sp>
        <p:sp>
          <p:nvSpPr>
            <p:cNvPr id="16" name="文本框 15"/>
            <p:cNvSpPr txBox="1"/>
            <p:nvPr/>
          </p:nvSpPr>
          <p:spPr>
            <a:xfrm>
              <a:off x="878980" y="2681103"/>
              <a:ext cx="2546152" cy="2556662"/>
            </a:xfrm>
            <a:prstGeom prst="rect">
              <a:avLst/>
            </a:prstGeom>
            <a:noFill/>
          </p:spPr>
          <p:txBody>
            <a:bodyPr wrap="square">
              <a:spAutoFit/>
            </a:bodyPr>
            <a:lstStyle/>
            <a:p>
              <a:pPr algn="just">
                <a:lnSpc>
                  <a:spcPct val="150000"/>
                </a:lnSpc>
              </a:pPr>
              <a:r>
                <a:rPr lang="zh-CN" altLang="en-US" sz="1200" dirty="0"/>
                <a:t>明确必须坚持和完善社会主义基本经济制度，使市场在资源配置中起决定性作用，更好政府作用，把握新发展阶段，贯彻创新、协调、绿色、开放、共享的新发展理念，加快构建以国内大循环为主体、国内国际双循环相互促进的新发展格局，推动高质量发展，统筹发展和安全；</a:t>
              </a:r>
              <a:br>
                <a:rPr lang="zh-CN" altLang="en-US" sz="1200" dirty="0"/>
              </a:br>
              <a:endParaRPr lang="zh-CN" altLang="en-US" sz="1200" dirty="0">
                <a:latin typeface="思源黑体 CN Normal" panose="020B0400000000000000" pitchFamily="34" charset="-122"/>
                <a:ea typeface="思源黑体 CN Normal" panose="020B0400000000000000" pitchFamily="34" charset="-122"/>
              </a:endParaRPr>
            </a:p>
          </p:txBody>
        </p:sp>
        <p:pic>
          <p:nvPicPr>
            <p:cNvPr id="18" name="图片 17"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grpSp>
        <p:nvGrpSpPr>
          <p:cNvPr id="19" name="组合 18"/>
          <p:cNvGrpSpPr/>
          <p:nvPr/>
        </p:nvGrpSpPr>
        <p:grpSpPr>
          <a:xfrm>
            <a:off x="3807339" y="1729746"/>
            <a:ext cx="2937076" cy="3167380"/>
            <a:chOff x="751840" y="1882140"/>
            <a:chExt cx="2937076" cy="3167380"/>
          </a:xfrm>
        </p:grpSpPr>
        <p:sp>
          <p:nvSpPr>
            <p:cNvPr id="20" name="矩形: 圆角 19"/>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21" name="矩形: 圆角 20"/>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2" name="矩形: 圆角 21"/>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3" name="文本框 22"/>
            <p:cNvSpPr txBox="1"/>
            <p:nvPr/>
          </p:nvSpPr>
          <p:spPr>
            <a:xfrm>
              <a:off x="878980" y="2681103"/>
              <a:ext cx="2546152" cy="1448666"/>
            </a:xfrm>
            <a:prstGeom prst="rect">
              <a:avLst/>
            </a:prstGeom>
            <a:noFill/>
          </p:spPr>
          <p:txBody>
            <a:bodyPr wrap="square">
              <a:spAutoFit/>
            </a:bodyPr>
            <a:lstStyle/>
            <a:p>
              <a:pPr algn="just">
                <a:lnSpc>
                  <a:spcPct val="150000"/>
                </a:lnSpc>
              </a:pPr>
              <a:r>
                <a:rPr lang="zh-CN" altLang="en-US" sz="1200" dirty="0"/>
                <a:t>明确党在新时代的强军目标是建设一支听党指挥、能打胜仗、作风优良的人民军队，把人民军队建设为世界一流军队；</a:t>
              </a:r>
              <a:br>
                <a:rPr lang="zh-CN" altLang="en-US" sz="1200" dirty="0"/>
              </a:br>
              <a:endParaRPr lang="zh-CN" altLang="en-US" sz="1200" dirty="0">
                <a:latin typeface="思源黑体 CN Normal" panose="020B0400000000000000" pitchFamily="34" charset="-122"/>
                <a:ea typeface="思源黑体 CN Normal" panose="020B0400000000000000" pitchFamily="34" charset="-122"/>
              </a:endParaRPr>
            </a:p>
          </p:txBody>
        </p:sp>
        <p:sp>
          <p:nvSpPr>
            <p:cNvPr id="24" name="文本框 23"/>
            <p:cNvSpPr txBox="1"/>
            <p:nvPr/>
          </p:nvSpPr>
          <p:spPr>
            <a:xfrm>
              <a:off x="1422909" y="2094252"/>
              <a:ext cx="2266007" cy="461665"/>
            </a:xfrm>
            <a:prstGeom prst="rect">
              <a:avLst/>
            </a:prstGeom>
            <a:noFill/>
          </p:spPr>
          <p:txBody>
            <a:bodyPr wrap="square">
              <a:spAutoFit/>
            </a:bodyPr>
            <a:lstStyle/>
            <a:p>
              <a:pPr algn="ctr"/>
              <a:r>
                <a:rPr lang="en-US" altLang="zh-CN"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rPr>
                <a:t>08</a:t>
              </a:r>
              <a:endParaRPr lang="zh-CN" altLang="en-US" sz="24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endParaRPr>
            </a:p>
          </p:txBody>
        </p:sp>
        <p:pic>
          <p:nvPicPr>
            <p:cNvPr id="25" name="图片 24"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grpSp>
        <p:nvGrpSpPr>
          <p:cNvPr id="26" name="组合 25"/>
          <p:cNvGrpSpPr/>
          <p:nvPr/>
        </p:nvGrpSpPr>
        <p:grpSpPr>
          <a:xfrm>
            <a:off x="6647319" y="1725974"/>
            <a:ext cx="2824480" cy="3167380"/>
            <a:chOff x="751840" y="1882140"/>
            <a:chExt cx="2824480" cy="3167380"/>
          </a:xfrm>
        </p:grpSpPr>
        <p:sp>
          <p:nvSpPr>
            <p:cNvPr id="27" name="矩形: 圆角 26"/>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28" name="矩形: 圆角 27"/>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29" name="矩形: 圆角 28"/>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思源黑体 CN Normal" panose="020B0400000000000000" pitchFamily="34" charset="-122"/>
                  <a:ea typeface="思源黑体 CN Regular"/>
                </a:rPr>
                <a:t>09</a:t>
              </a:r>
              <a:endParaRPr lang="zh-CN" altLang="en-US" sz="2400" dirty="0">
                <a:solidFill>
                  <a:prstClr val="white"/>
                </a:solidFill>
                <a:latin typeface="思源黑体 CN Normal" panose="020B0400000000000000" pitchFamily="34" charset="-122"/>
                <a:ea typeface="思源黑体 CN Regular"/>
              </a:endParaRPr>
            </a:p>
          </p:txBody>
        </p:sp>
        <p:sp>
          <p:nvSpPr>
            <p:cNvPr id="30" name="文本框 29"/>
            <p:cNvSpPr txBox="1"/>
            <p:nvPr/>
          </p:nvSpPr>
          <p:spPr>
            <a:xfrm>
              <a:off x="878980" y="2681103"/>
              <a:ext cx="2546152" cy="1448666"/>
            </a:xfrm>
            <a:prstGeom prst="rect">
              <a:avLst/>
            </a:prstGeom>
            <a:noFill/>
          </p:spPr>
          <p:txBody>
            <a:bodyPr wrap="square">
              <a:spAutoFit/>
            </a:bodyPr>
            <a:lstStyle/>
            <a:p>
              <a:pPr>
                <a:lnSpc>
                  <a:spcPct val="150000"/>
                </a:lnSpc>
              </a:pPr>
              <a:r>
                <a:rPr lang="zh-CN" altLang="en-US" sz="1200" dirty="0"/>
                <a:t>明确中国特色大国外交要服务民族复兴、促进人类共同进步，推动建设新型国际关系，推动构建人类命运共同体</a:t>
              </a:r>
              <a:br>
                <a:rPr lang="zh-CN" altLang="en-US" sz="1200" dirty="0"/>
              </a:br>
              <a:endParaRPr lang="zh-CN" altLang="en-US" sz="1200" dirty="0">
                <a:latin typeface="思源黑体 CN Normal" panose="020B0400000000000000" pitchFamily="34" charset="-122"/>
                <a:ea typeface="思源黑体 CN Normal" panose="020B0400000000000000" pitchFamily="34" charset="-122"/>
              </a:endParaRPr>
            </a:p>
          </p:txBody>
        </p:sp>
        <p:pic>
          <p:nvPicPr>
            <p:cNvPr id="32" name="图片 31"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grpSp>
        <p:nvGrpSpPr>
          <p:cNvPr id="2" name="组合 1"/>
          <p:cNvGrpSpPr/>
          <p:nvPr/>
        </p:nvGrpSpPr>
        <p:grpSpPr>
          <a:xfrm>
            <a:off x="9444431" y="1729746"/>
            <a:ext cx="2824480" cy="3167380"/>
            <a:chOff x="751840" y="1882140"/>
            <a:chExt cx="2824480" cy="3167380"/>
          </a:xfrm>
        </p:grpSpPr>
        <p:sp>
          <p:nvSpPr>
            <p:cNvPr id="3" name="矩形: 圆角 2"/>
            <p:cNvSpPr/>
            <p:nvPr/>
          </p:nvSpPr>
          <p:spPr>
            <a:xfrm>
              <a:off x="756858" y="2350911"/>
              <a:ext cx="2812143" cy="269860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6" name="矩形: 圆角 5"/>
            <p:cNvSpPr/>
            <p:nvPr/>
          </p:nvSpPr>
          <p:spPr>
            <a:xfrm>
              <a:off x="802027" y="1931361"/>
              <a:ext cx="2774293" cy="691437"/>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7" name="矩形: 圆角 6"/>
            <p:cNvSpPr/>
            <p:nvPr/>
          </p:nvSpPr>
          <p:spPr>
            <a:xfrm>
              <a:off x="751840" y="1882140"/>
              <a:ext cx="2774293" cy="759408"/>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prstClr val="white"/>
                  </a:solidFill>
                  <a:latin typeface="思源黑体 CN Normal" panose="020B0400000000000000" pitchFamily="34" charset="-122"/>
                  <a:ea typeface="思源黑体 CN Regular"/>
                </a:rPr>
                <a:t>10</a:t>
              </a:r>
              <a:endParaRPr lang="zh-CN" altLang="en-US" sz="2400" dirty="0">
                <a:solidFill>
                  <a:prstClr val="white"/>
                </a:solidFill>
                <a:latin typeface="思源黑体 CN Normal" panose="020B0400000000000000" pitchFamily="34" charset="-122"/>
                <a:ea typeface="思源黑体 CN Regular"/>
              </a:endParaRPr>
            </a:p>
          </p:txBody>
        </p:sp>
        <p:sp>
          <p:nvSpPr>
            <p:cNvPr id="8" name="文本框 7"/>
            <p:cNvSpPr txBox="1"/>
            <p:nvPr/>
          </p:nvSpPr>
          <p:spPr>
            <a:xfrm>
              <a:off x="878980" y="2681103"/>
              <a:ext cx="2546152" cy="2003049"/>
            </a:xfrm>
            <a:prstGeom prst="rect">
              <a:avLst/>
            </a:prstGeom>
            <a:noFill/>
          </p:spPr>
          <p:txBody>
            <a:bodyPr wrap="square">
              <a:spAutoFit/>
            </a:bodyPr>
            <a:lstStyle/>
            <a:p>
              <a:pPr algn="just">
                <a:lnSpc>
                  <a:spcPct val="150000"/>
                </a:lnSpc>
              </a:pPr>
              <a:r>
                <a:rPr lang="zh-CN" altLang="en-US" sz="1200" dirty="0"/>
                <a:t>明确全面从严治党的战略方针，提出新时代党的建设总要求，全面推进党的政治建设、思想建设、组织建设、作风建设、纪律建设，把制度建设贯穿其中，深入推进反腐败斗争，落实管党治党政治责任，以伟大自我革命引领伟大社会革命。</a:t>
              </a:r>
              <a:endParaRPr lang="zh-CN" altLang="en-US" sz="1200" dirty="0">
                <a:latin typeface="思源黑体 CN Normal" panose="020B0400000000000000" pitchFamily="34" charset="-122"/>
                <a:ea typeface="思源黑体 CN Normal" panose="020B0400000000000000" pitchFamily="34" charset="-122"/>
              </a:endParaRPr>
            </a:p>
          </p:txBody>
        </p:sp>
        <p:pic>
          <p:nvPicPr>
            <p:cNvPr id="9" name="图片 8"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897424" y="2086932"/>
              <a:ext cx="666948" cy="414751"/>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3002" y="608620"/>
            <a:ext cx="3569484" cy="523220"/>
          </a:xfrm>
          <a:prstGeom prst="rect">
            <a:avLst/>
          </a:prstGeom>
          <a:noFill/>
        </p:spPr>
        <p:txBody>
          <a:bodyPr wrap="square" rtlCol="0">
            <a:sp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两学一做的主要内容</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椭圆 2"/>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 name="对话气泡: 圆角矩形 3"/>
          <p:cNvSpPr/>
          <p:nvPr/>
        </p:nvSpPr>
        <p:spPr>
          <a:xfrm>
            <a:off x="802039" y="1787244"/>
            <a:ext cx="4994564" cy="3283512"/>
          </a:xfrm>
          <a:prstGeom prst="wedgeRoundRectCallout">
            <a:avLst>
              <a:gd name="adj1" fmla="val -19618"/>
              <a:gd name="adj2" fmla="val 48355"/>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 name="文本框 4"/>
          <p:cNvSpPr txBox="1"/>
          <p:nvPr/>
        </p:nvSpPr>
        <p:spPr>
          <a:xfrm>
            <a:off x="1425699" y="1924646"/>
            <a:ext cx="3986893" cy="3737818"/>
          </a:xfrm>
          <a:prstGeom prst="rect">
            <a:avLst/>
          </a:prstGeom>
          <a:noFill/>
        </p:spPr>
        <p:txBody>
          <a:bodyPr wrap="square">
            <a:spAutoFit/>
          </a:bodyPr>
          <a:lstStyle/>
          <a:p>
            <a:pPr>
              <a:lnSpc>
                <a:spcPct val="150000"/>
              </a:lnSpc>
            </a:pPr>
            <a:r>
              <a:rPr lang="en-US" altLang="zh-CN" sz="2000" dirty="0"/>
              <a:t>1.</a:t>
            </a:r>
            <a:r>
              <a:rPr lang="zh-CN" altLang="en-US" sz="2000" dirty="0"/>
              <a:t>坚持党对一切工作的领导</a:t>
            </a:r>
            <a:br>
              <a:rPr lang="zh-CN" altLang="en-US" sz="2000" dirty="0"/>
            </a:br>
            <a:r>
              <a:rPr lang="en-US" altLang="zh-CN" sz="2000" dirty="0"/>
              <a:t>2.</a:t>
            </a:r>
            <a:r>
              <a:rPr lang="zh-CN" altLang="en-US" sz="2000" dirty="0"/>
              <a:t>坚持以人民为中心        </a:t>
            </a:r>
            <a:br>
              <a:rPr lang="zh-CN" altLang="en-US" sz="2000" dirty="0"/>
            </a:br>
            <a:r>
              <a:rPr lang="en-US" altLang="zh-CN" sz="2000" dirty="0"/>
              <a:t>3.</a:t>
            </a:r>
            <a:r>
              <a:rPr lang="zh-CN" altLang="en-US" sz="2000" dirty="0"/>
              <a:t>坚持全面深化改革       </a:t>
            </a:r>
            <a:br>
              <a:rPr lang="zh-CN" altLang="en-US" sz="2000" dirty="0"/>
            </a:br>
            <a:r>
              <a:rPr lang="en-US" altLang="zh-CN" sz="2000" dirty="0"/>
              <a:t>4.</a:t>
            </a:r>
            <a:r>
              <a:rPr lang="zh-CN" altLang="en-US" sz="2000" dirty="0"/>
              <a:t>坚持新发展理念         </a:t>
            </a:r>
            <a:br>
              <a:rPr lang="zh-CN" altLang="en-US" sz="2000" dirty="0"/>
            </a:br>
            <a:r>
              <a:rPr lang="en-US" altLang="zh-CN" sz="2000" dirty="0"/>
              <a:t>5.</a:t>
            </a:r>
            <a:r>
              <a:rPr lang="zh-CN" altLang="en-US" sz="2000" dirty="0"/>
              <a:t>坚持人民当家做主       </a:t>
            </a:r>
            <a:br>
              <a:rPr lang="zh-CN" altLang="en-US" sz="2000" dirty="0"/>
            </a:br>
            <a:r>
              <a:rPr lang="en-US" altLang="zh-CN" sz="2000" dirty="0"/>
              <a:t>6.</a:t>
            </a:r>
            <a:r>
              <a:rPr lang="zh-CN" altLang="en-US" sz="2000" dirty="0"/>
              <a:t>坚持全面依法治国       </a:t>
            </a:r>
            <a:br>
              <a:rPr lang="zh-CN" altLang="en-US" sz="2000" dirty="0"/>
            </a:br>
            <a:r>
              <a:rPr lang="en-US" altLang="zh-CN" sz="2000" dirty="0"/>
              <a:t>7.</a:t>
            </a:r>
            <a:r>
              <a:rPr lang="zh-CN" altLang="en-US" sz="2000" dirty="0"/>
              <a:t>坚持社会主义核心价值体系</a:t>
            </a:r>
            <a:br>
              <a:rPr lang="zh-CN" altLang="en-US" sz="2000" dirty="0"/>
            </a:br>
            <a:endParaRPr lang="en-US" altLang="zh-CN" sz="2000" dirty="0">
              <a:latin typeface="思源黑体 CN Normal" panose="020B0400000000000000" pitchFamily="34" charset="-122"/>
              <a:ea typeface="思源黑体 CN Normal" panose="020B0400000000000000" pitchFamily="34" charset="-122"/>
            </a:endParaRPr>
          </a:p>
        </p:txBody>
      </p:sp>
      <p:sp>
        <p:nvSpPr>
          <p:cNvPr id="6" name="对话气泡: 圆角矩形 5"/>
          <p:cNvSpPr/>
          <p:nvPr/>
        </p:nvSpPr>
        <p:spPr>
          <a:xfrm>
            <a:off x="6350367" y="1787244"/>
            <a:ext cx="4999804" cy="3283512"/>
          </a:xfrm>
          <a:prstGeom prst="wedgeRoundRectCallout">
            <a:avLst>
              <a:gd name="adj1" fmla="val -19921"/>
              <a:gd name="adj2" fmla="val 47913"/>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 name="文本框 6"/>
          <p:cNvSpPr txBox="1"/>
          <p:nvPr/>
        </p:nvSpPr>
        <p:spPr>
          <a:xfrm>
            <a:off x="6968505" y="1924646"/>
            <a:ext cx="4488042" cy="3276153"/>
          </a:xfrm>
          <a:prstGeom prst="rect">
            <a:avLst/>
          </a:prstGeom>
          <a:noFill/>
        </p:spPr>
        <p:txBody>
          <a:bodyPr wrap="square">
            <a:spAutoFit/>
          </a:bodyPr>
          <a:lstStyle/>
          <a:p>
            <a:pPr algn="just">
              <a:lnSpc>
                <a:spcPct val="150000"/>
              </a:lnSpc>
            </a:pPr>
            <a:r>
              <a:rPr lang="en-US" altLang="zh-CN" sz="2000" dirty="0">
                <a:latin typeface="思源黑体 CN Normal" panose="020B0400000000000000" pitchFamily="34" charset="-122"/>
                <a:ea typeface="思源黑体 CN Normal" panose="020B0400000000000000" pitchFamily="34" charset="-122"/>
              </a:rPr>
              <a:t>8.</a:t>
            </a:r>
            <a:r>
              <a:rPr lang="zh-CN" altLang="en-US" sz="2000" dirty="0">
                <a:latin typeface="思源黑体 CN Normal" panose="020B0400000000000000" pitchFamily="34" charset="-122"/>
                <a:ea typeface="思源黑体 CN Normal" panose="020B0400000000000000" pitchFamily="34" charset="-122"/>
              </a:rPr>
              <a:t>坚持在发展中保障和改善民生</a:t>
            </a:r>
            <a:endParaRPr lang="en-US" altLang="zh-CN" sz="2000" dirty="0">
              <a:latin typeface="思源黑体 CN Normal" panose="020B0400000000000000" pitchFamily="34" charset="-122"/>
              <a:ea typeface="思源黑体 CN Normal" panose="020B0400000000000000" pitchFamily="34" charset="-122"/>
            </a:endParaRPr>
          </a:p>
          <a:p>
            <a:pPr algn="just">
              <a:lnSpc>
                <a:spcPct val="150000"/>
              </a:lnSpc>
            </a:pPr>
            <a:r>
              <a:rPr lang="en-US" altLang="zh-CN" sz="2000" dirty="0">
                <a:latin typeface="思源黑体 CN Normal" panose="020B0400000000000000" pitchFamily="34" charset="-122"/>
                <a:ea typeface="思源黑体 CN Normal" panose="020B0400000000000000" pitchFamily="34" charset="-122"/>
              </a:rPr>
              <a:t>9.</a:t>
            </a:r>
            <a:r>
              <a:rPr lang="zh-CN" altLang="en-US" sz="2000" dirty="0">
                <a:latin typeface="思源黑体 CN Normal" panose="020B0400000000000000" pitchFamily="34" charset="-122"/>
                <a:ea typeface="思源黑体 CN Normal" panose="020B0400000000000000" pitchFamily="34" charset="-122"/>
              </a:rPr>
              <a:t>坚持人与自然和谐共生</a:t>
            </a:r>
            <a:endParaRPr lang="en-US" altLang="zh-CN" sz="2000" dirty="0">
              <a:latin typeface="思源黑体 CN Normal" panose="020B0400000000000000" pitchFamily="34" charset="-122"/>
              <a:ea typeface="思源黑体 CN Normal" panose="020B0400000000000000" pitchFamily="34" charset="-122"/>
            </a:endParaRPr>
          </a:p>
          <a:p>
            <a:pPr algn="just">
              <a:lnSpc>
                <a:spcPct val="150000"/>
              </a:lnSpc>
            </a:pPr>
            <a:r>
              <a:rPr lang="en-US" altLang="zh-CN" sz="2000" dirty="0">
                <a:latin typeface="思源黑体 CN Normal" panose="020B0400000000000000" pitchFamily="34" charset="-122"/>
                <a:ea typeface="思源黑体 CN Normal" panose="020B0400000000000000" pitchFamily="34" charset="-122"/>
              </a:rPr>
              <a:t>10.</a:t>
            </a:r>
            <a:r>
              <a:rPr lang="zh-CN" altLang="en-US" sz="2000" dirty="0">
                <a:latin typeface="思源黑体 CN Normal" panose="020B0400000000000000" pitchFamily="34" charset="-122"/>
                <a:ea typeface="思源黑体 CN Normal" panose="020B0400000000000000" pitchFamily="34" charset="-122"/>
              </a:rPr>
              <a:t>坚持总体国家安全观</a:t>
            </a:r>
            <a:endParaRPr lang="en-US" altLang="zh-CN" sz="2000" dirty="0">
              <a:latin typeface="思源黑体 CN Normal" panose="020B0400000000000000" pitchFamily="34" charset="-122"/>
              <a:ea typeface="思源黑体 CN Normal" panose="020B0400000000000000" pitchFamily="34" charset="-122"/>
            </a:endParaRPr>
          </a:p>
          <a:p>
            <a:pPr algn="just">
              <a:lnSpc>
                <a:spcPct val="150000"/>
              </a:lnSpc>
            </a:pPr>
            <a:r>
              <a:rPr lang="en-US" altLang="zh-CN" sz="2000" dirty="0">
                <a:latin typeface="思源黑体 CN Normal" panose="020B0400000000000000" pitchFamily="34" charset="-122"/>
                <a:ea typeface="思源黑体 CN Normal" panose="020B0400000000000000" pitchFamily="34" charset="-122"/>
              </a:rPr>
              <a:t>11.</a:t>
            </a:r>
            <a:r>
              <a:rPr lang="zh-CN" altLang="en-US" sz="2000" dirty="0">
                <a:latin typeface="思源黑体 CN Normal" panose="020B0400000000000000" pitchFamily="34" charset="-122"/>
                <a:ea typeface="思源黑体 CN Normal" panose="020B0400000000000000" pitchFamily="34" charset="-122"/>
              </a:rPr>
              <a:t>坚持党对人民军队的绝对领导</a:t>
            </a:r>
            <a:endParaRPr lang="en-US" altLang="zh-CN" sz="2000" dirty="0">
              <a:latin typeface="思源黑体 CN Normal" panose="020B0400000000000000" pitchFamily="34" charset="-122"/>
              <a:ea typeface="思源黑体 CN Normal" panose="020B0400000000000000" pitchFamily="34" charset="-122"/>
            </a:endParaRPr>
          </a:p>
          <a:p>
            <a:pPr algn="just">
              <a:lnSpc>
                <a:spcPct val="150000"/>
              </a:lnSpc>
            </a:pPr>
            <a:r>
              <a:rPr lang="en-US" altLang="zh-CN" sz="2000" dirty="0">
                <a:latin typeface="思源黑体 CN Normal" panose="020B0400000000000000" pitchFamily="34" charset="-122"/>
                <a:ea typeface="思源黑体 CN Normal" panose="020B0400000000000000" pitchFamily="34" charset="-122"/>
              </a:rPr>
              <a:t>12.</a:t>
            </a:r>
            <a:r>
              <a:rPr lang="zh-CN" altLang="en-US" sz="2000" dirty="0">
                <a:latin typeface="思源黑体 CN Normal" panose="020B0400000000000000" pitchFamily="34" charset="-122"/>
                <a:ea typeface="思源黑体 CN Normal" panose="020B0400000000000000" pitchFamily="34" charset="-122"/>
              </a:rPr>
              <a:t>坚持“一国两制”和推进祖国统一</a:t>
            </a:r>
            <a:endParaRPr lang="en-US" altLang="zh-CN" sz="2000" dirty="0">
              <a:latin typeface="思源黑体 CN Normal" panose="020B0400000000000000" pitchFamily="34" charset="-122"/>
              <a:ea typeface="思源黑体 CN Normal" panose="020B0400000000000000" pitchFamily="34" charset="-122"/>
            </a:endParaRPr>
          </a:p>
          <a:p>
            <a:pPr algn="just">
              <a:lnSpc>
                <a:spcPct val="150000"/>
              </a:lnSpc>
            </a:pPr>
            <a:r>
              <a:rPr lang="en-US" altLang="zh-CN" sz="2000" dirty="0">
                <a:latin typeface="思源黑体 CN Normal" panose="020B0400000000000000" pitchFamily="34" charset="-122"/>
                <a:ea typeface="思源黑体 CN Normal" panose="020B0400000000000000" pitchFamily="34" charset="-122"/>
              </a:rPr>
              <a:t>13.</a:t>
            </a:r>
            <a:r>
              <a:rPr lang="zh-CN" altLang="en-US" sz="2000" dirty="0">
                <a:latin typeface="思源黑体 CN Normal" panose="020B0400000000000000" pitchFamily="34" charset="-122"/>
                <a:ea typeface="思源黑体 CN Normal" panose="020B0400000000000000" pitchFamily="34" charset="-122"/>
              </a:rPr>
              <a:t>坚持推动构建人类命运共同体</a:t>
            </a:r>
            <a:endParaRPr lang="en-US" altLang="zh-CN" sz="2000" dirty="0">
              <a:latin typeface="思源黑体 CN Normal" panose="020B0400000000000000" pitchFamily="34" charset="-122"/>
              <a:ea typeface="思源黑体 CN Normal" panose="020B0400000000000000" pitchFamily="34" charset="-122"/>
            </a:endParaRPr>
          </a:p>
          <a:p>
            <a:pPr algn="just">
              <a:lnSpc>
                <a:spcPct val="150000"/>
              </a:lnSpc>
            </a:pPr>
            <a:r>
              <a:rPr lang="en-US" altLang="zh-CN" sz="2000" dirty="0">
                <a:latin typeface="思源黑体 CN Normal" panose="020B0400000000000000" pitchFamily="34" charset="-122"/>
                <a:ea typeface="思源黑体 CN Normal" panose="020B0400000000000000" pitchFamily="34" charset="-122"/>
              </a:rPr>
              <a:t>14.</a:t>
            </a:r>
            <a:r>
              <a:rPr lang="zh-CN" altLang="en-US" sz="2000" dirty="0">
                <a:latin typeface="思源黑体 CN Normal" panose="020B0400000000000000" pitchFamily="34" charset="-122"/>
                <a:ea typeface="思源黑体 CN Normal" panose="020B0400000000000000" pitchFamily="34" charset="-122"/>
              </a:rPr>
              <a:t>坚持全面从严治党</a:t>
            </a:r>
            <a:endParaRPr lang="en-US" altLang="zh-CN" sz="2000" dirty="0">
              <a:latin typeface="思源黑体 CN Normal" panose="020B0400000000000000" pitchFamily="34" charset="-122"/>
              <a:ea typeface="思源黑体 CN Normal" panose="020B0400000000000000" pitchFamily="34" charset="-122"/>
            </a:endParaRPr>
          </a:p>
        </p:txBody>
      </p:sp>
      <p:sp>
        <p:nvSpPr>
          <p:cNvPr id="9" name="椭圆 8"/>
          <p:cNvSpPr/>
          <p:nvPr/>
        </p:nvSpPr>
        <p:spPr>
          <a:xfrm>
            <a:off x="1039256"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0" name="椭圆 9"/>
          <p:cNvSpPr/>
          <p:nvPr/>
        </p:nvSpPr>
        <p:spPr>
          <a:xfrm>
            <a:off x="1050018"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1" name="椭圆 10"/>
          <p:cNvSpPr/>
          <p:nvPr/>
        </p:nvSpPr>
        <p:spPr>
          <a:xfrm>
            <a:off x="1050018"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2" name="椭圆 11"/>
          <p:cNvSpPr/>
          <p:nvPr/>
        </p:nvSpPr>
        <p:spPr>
          <a:xfrm>
            <a:off x="6585979"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3" name="椭圆 12"/>
          <p:cNvSpPr/>
          <p:nvPr/>
        </p:nvSpPr>
        <p:spPr>
          <a:xfrm>
            <a:off x="6585979"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4" name="椭圆 13"/>
          <p:cNvSpPr/>
          <p:nvPr/>
        </p:nvSpPr>
        <p:spPr>
          <a:xfrm>
            <a:off x="6585979"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68624" y="3261680"/>
            <a:ext cx="6595847" cy="829945"/>
          </a:xfrm>
          <a:prstGeom prst="rect">
            <a:avLst/>
          </a:prstGeom>
          <a:noFill/>
        </p:spPr>
        <p:txBody>
          <a:bodyPr wrap="square" rtlCol="0">
            <a:spAutoFit/>
          </a:bodyPr>
          <a:lstStyle/>
          <a:p>
            <a:pPr algn="ctr"/>
            <a:r>
              <a:rPr lang="zh-CN" altLang="en-US" sz="4800" dirty="0">
                <a:ln w="3175">
                  <a:noFill/>
                </a:ln>
                <a:solidFill>
                  <a:srgbClr val="C00000"/>
                </a:solidFill>
                <a:latin typeface="思源黑体 CN Heavy" panose="020B0A00000000000000" pitchFamily="34" charset="-122"/>
                <a:ea typeface="思源黑体 CN Heavy" panose="020B0A00000000000000" pitchFamily="34" charset="-122"/>
              </a:rPr>
              <a:t>学习篇目</a:t>
            </a:r>
            <a:endParaRPr lang="zh-CN" altLang="en-US" sz="4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文本框 2"/>
          <p:cNvSpPr txBox="1"/>
          <p:nvPr/>
        </p:nvSpPr>
        <p:spPr>
          <a:xfrm>
            <a:off x="4705905" y="1418682"/>
            <a:ext cx="2780189" cy="1861185"/>
          </a:xfrm>
          <a:prstGeom prst="rect">
            <a:avLst/>
          </a:prstGeom>
          <a:noFill/>
        </p:spPr>
        <p:txBody>
          <a:bodyPr wrap="square" rtlCol="0">
            <a:spAutoFit/>
          </a:bodyPr>
          <a:lstStyle/>
          <a:p>
            <a:pPr algn="ctr"/>
            <a:r>
              <a:rPr lang="en-US" altLang="zh-CN" sz="11500" dirty="0">
                <a:ln w="3175">
                  <a:solidFill>
                    <a:srgbClr val="C00000"/>
                  </a:solidFill>
                </a:ln>
                <a:noFill/>
                <a:latin typeface="思源黑体 CN Heavy" panose="020B0A00000000000000" pitchFamily="34" charset="-122"/>
                <a:ea typeface="思源黑体 CN Heavy" panose="020B0A00000000000000" pitchFamily="34" charset="-122"/>
              </a:rPr>
              <a:t>02</a:t>
            </a:r>
            <a:endParaRPr lang="en-US" altLang="zh-CN" sz="11500" dirty="0">
              <a:ln w="3175">
                <a:solidFill>
                  <a:srgbClr val="C00000"/>
                </a:solidFill>
              </a:ln>
              <a:noFill/>
              <a:latin typeface="思源黑体 CN Heavy" panose="020B0A00000000000000" pitchFamily="34" charset="-122"/>
              <a:ea typeface="思源黑体 CN Heavy" panose="020B0A00000000000000" pitchFamily="34" charset="-122"/>
            </a:endParaRPr>
          </a:p>
        </p:txBody>
      </p:sp>
      <p:grpSp>
        <p:nvGrpSpPr>
          <p:cNvPr id="6" name="组合 5"/>
          <p:cNvGrpSpPr/>
          <p:nvPr/>
        </p:nvGrpSpPr>
        <p:grpSpPr>
          <a:xfrm>
            <a:off x="2331252" y="3435878"/>
            <a:ext cx="685800" cy="342900"/>
            <a:chOff x="4617252" y="852668"/>
            <a:chExt cx="685800" cy="342900"/>
          </a:xfrm>
        </p:grpSpPr>
        <p:sp>
          <p:nvSpPr>
            <p:cNvPr id="4" name="箭头: V 形 3"/>
            <p:cNvSpPr/>
            <p:nvPr/>
          </p:nvSpPr>
          <p:spPr>
            <a:xfrm>
              <a:off x="49601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5" name="箭头: V 形 4"/>
            <p:cNvSpPr/>
            <p:nvPr/>
          </p:nvSpPr>
          <p:spPr>
            <a:xfrm>
              <a:off x="46172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grpSp>
        <p:nvGrpSpPr>
          <p:cNvPr id="7" name="组合 6"/>
          <p:cNvGrpSpPr/>
          <p:nvPr/>
        </p:nvGrpSpPr>
        <p:grpSpPr>
          <a:xfrm flipH="1">
            <a:off x="9201952" y="3435878"/>
            <a:ext cx="685800" cy="342900"/>
            <a:chOff x="4617252" y="852668"/>
            <a:chExt cx="685800" cy="342900"/>
          </a:xfrm>
        </p:grpSpPr>
        <p:sp>
          <p:nvSpPr>
            <p:cNvPr id="8" name="箭头: V 形 7"/>
            <p:cNvSpPr/>
            <p:nvPr/>
          </p:nvSpPr>
          <p:spPr>
            <a:xfrm>
              <a:off x="49601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9" name="箭头: V 形 8"/>
            <p:cNvSpPr/>
            <p:nvPr/>
          </p:nvSpPr>
          <p:spPr>
            <a:xfrm>
              <a:off x="46172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sp>
        <p:nvSpPr>
          <p:cNvPr id="10" name="矩形: 圆角 9"/>
          <p:cNvSpPr/>
          <p:nvPr/>
        </p:nvSpPr>
        <p:spPr>
          <a:xfrm flipV="1">
            <a:off x="3337369" y="4073626"/>
            <a:ext cx="5514531" cy="4571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11902" y="690563"/>
            <a:ext cx="3027598" cy="16119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09015" y="952500"/>
            <a:ext cx="11182985" cy="544830"/>
          </a:xfrm>
          <a:prstGeom prst="rect">
            <a:avLst/>
          </a:prstGeom>
          <a:noFill/>
        </p:spPr>
        <p:txBody>
          <a:bodyPr wrap="square" rtlCol="0">
            <a:noAutofit/>
          </a:bodyPr>
          <a:p>
            <a:pPr algn="ctr"/>
            <a:r>
              <a:rPr lang="zh-CN" altLang="en-US" sz="2800">
                <a:solidFill>
                  <a:schemeClr val="tx1">
                    <a:lumMod val="95000"/>
                    <a:lumOff val="5000"/>
                  </a:schemeClr>
                </a:solidFill>
                <a:hlinkClick r:id="rId1" action="ppaction://hlinkfile">
                  <a:extLst>
                    <a:ext uri="{DAF060AB-1E55-43B9-8AAB-6FB025537F2F}">
                      <wpsdc:hlinkClr xmlns:wpsdc="http://www.wps.cn/officeDocument/2017/drawingmlCustomData" val="0070C0"/>
                      <wpsdc:folHlinkClr xmlns:wpsdc="http://www.wps.cn/officeDocument/2017/drawingmlCustomData" val="4472C4"/>
                      <wpsdc:hlinkUnderline xmlns:wpsdc="http://www.wps.cn/officeDocument/2017/drawingmlCustomData" val="1"/>
                    </a:ext>
                  </a:extLst>
                </a:hlinkClick>
              </a:rPr>
              <a:t>《决胜全面建成小康社会 夺取新时代中国特色社会主义伟大胜利</a:t>
            </a:r>
            <a:r>
              <a:rPr lang="zh-CN" altLang="en-US">
                <a:solidFill>
                  <a:schemeClr val="tx1">
                    <a:lumMod val="95000"/>
                    <a:lumOff val="5000"/>
                  </a:schemeClr>
                </a:solidFill>
                <a:hlinkClick r:id="rId1" action="ppaction://hlinkfile">
                  <a:extLst>
                    <a:ext uri="{DAF060AB-1E55-43B9-8AAB-6FB025537F2F}">
                      <wpsdc:hlinkClr xmlns:wpsdc="http://www.wps.cn/officeDocument/2017/drawingmlCustomData" val="0070C0"/>
                      <wpsdc:folHlinkClr xmlns:wpsdc="http://www.wps.cn/officeDocument/2017/drawingmlCustomData" val="4472C4"/>
                      <wpsdc:hlinkUnderline xmlns:wpsdc="http://www.wps.cn/officeDocument/2017/drawingmlCustomData" val="1"/>
                    </a:ext>
                  </a:extLst>
                </a:hlinkClick>
              </a:rPr>
              <a:t>》</a:t>
            </a:r>
            <a:endParaRPr lang="zh-CN" altLang="en-US">
              <a:solidFill>
                <a:schemeClr val="tx1">
                  <a:lumMod val="95000"/>
                  <a:lumOff val="5000"/>
                </a:schemeClr>
              </a:solidFill>
              <a:hlinkClick r:id="rId1" action="ppaction://hlinkfile">
                <a:extLst>
                  <a:ext uri="{DAF060AB-1E55-43B9-8AAB-6FB025537F2F}">
                    <wpsdc:hlinkClr xmlns:wpsdc="http://www.wps.cn/officeDocument/2017/drawingmlCustomData" val="0070C0"/>
                    <wpsdc:folHlinkClr xmlns:wpsdc="http://www.wps.cn/officeDocument/2017/drawingmlCustomData" val="4472C4"/>
                    <wpsdc:hlinkUnderline xmlns:wpsdc="http://www.wps.cn/officeDocument/2017/drawingmlCustomData" val="1"/>
                  </a:ext>
                </a:extLst>
              </a:hlinkClick>
            </a:endParaRPr>
          </a:p>
          <a:p>
            <a:endParaRPr lang="zh-CN" altLang="en-US">
              <a:solidFill>
                <a:schemeClr val="tx1">
                  <a:lumMod val="95000"/>
                  <a:lumOff val="5000"/>
                </a:schemeClr>
              </a:solidFill>
              <a:hlinkClick r:id="rId1" action="ppaction://hlinkfile">
                <a:extLst>
                  <a:ext uri="{DAF060AB-1E55-43B9-8AAB-6FB025537F2F}">
                    <wpsdc:hlinkClr xmlns:wpsdc="http://www.wps.cn/officeDocument/2017/drawingmlCustomData" val="0070C0"/>
                    <wpsdc:folHlinkClr xmlns:wpsdc="http://www.wps.cn/officeDocument/2017/drawingmlCustomData" val="4472C4"/>
                    <wpsdc:hlinkUnderline xmlns:wpsdc="http://www.wps.cn/officeDocument/2017/drawingmlCustomData" val="1"/>
                  </a:ext>
                </a:extLst>
              </a:hlinkClick>
            </a:endParaRPr>
          </a:p>
        </p:txBody>
      </p:sp>
      <p:sp>
        <p:nvSpPr>
          <p:cNvPr id="5" name="椭圆 4"/>
          <p:cNvSpPr/>
          <p:nvPr>
            <p:custDataLst>
              <p:tags r:id="rId2"/>
            </p:custDataLst>
          </p:nvPr>
        </p:nvSpPr>
        <p:spPr>
          <a:xfrm>
            <a:off x="1403927" y="5285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 name="文本框 2"/>
          <p:cNvSpPr txBox="1"/>
          <p:nvPr/>
        </p:nvSpPr>
        <p:spPr>
          <a:xfrm>
            <a:off x="1733550" y="430530"/>
            <a:ext cx="1981200" cy="521970"/>
          </a:xfrm>
          <a:prstGeom prst="rect">
            <a:avLst/>
          </a:prstGeom>
          <a:noFill/>
        </p:spPr>
        <p:txBody>
          <a:bodyPr wrap="square" rtlCol="0">
            <a:spAutoFit/>
          </a:bodyPr>
          <a:p>
            <a:pPr algn="l">
              <a:buClrTx/>
              <a:buSzTx/>
              <a:buFontTx/>
            </a:pPr>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学习篇目</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pic>
        <p:nvPicPr>
          <p:cNvPr id="4" name="图片 3" descr="屏幕截图 2023-12-24 122903"/>
          <p:cNvPicPr>
            <a:picLocks noChangeAspect="1"/>
          </p:cNvPicPr>
          <p:nvPr/>
        </p:nvPicPr>
        <p:blipFill>
          <a:blip r:embed="rId3"/>
          <a:stretch>
            <a:fillRect/>
          </a:stretch>
        </p:blipFill>
        <p:spPr>
          <a:xfrm>
            <a:off x="1403985" y="1609090"/>
            <a:ext cx="4602480" cy="453898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6297295" y="1627505"/>
            <a:ext cx="4768850" cy="46901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椭圆 4"/>
          <p:cNvSpPr/>
          <p:nvPr>
            <p:custDataLst>
              <p:tags r:id="rId1"/>
            </p:custDataLst>
          </p:nvPr>
        </p:nvSpPr>
        <p:spPr>
          <a:xfrm>
            <a:off x="1403927" y="5285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1739900" y="439420"/>
            <a:ext cx="2978150" cy="521970"/>
          </a:xfrm>
          <a:prstGeom prst="rect">
            <a:avLst/>
          </a:prstGeom>
          <a:noFill/>
        </p:spPr>
        <p:txBody>
          <a:bodyPr wrap="square" rtlCol="0">
            <a:spAutoFit/>
          </a:bodyPr>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学习篇目</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文本框 2"/>
          <p:cNvSpPr txBox="1"/>
          <p:nvPr/>
        </p:nvSpPr>
        <p:spPr>
          <a:xfrm>
            <a:off x="568960" y="961390"/>
            <a:ext cx="10982960" cy="878205"/>
          </a:xfrm>
          <a:prstGeom prst="rect">
            <a:avLst/>
          </a:prstGeom>
          <a:noFill/>
        </p:spPr>
        <p:txBody>
          <a:bodyPr wrap="square" rtlCol="0">
            <a:noAutofit/>
          </a:bodyPr>
          <a:p>
            <a:r>
              <a:rPr lang="zh-CN" altLang="en-US" sz="2800">
                <a:hlinkClick r:id="rId2" action="ppaction://hlinkfile"/>
              </a:rPr>
              <a:t>《高举中国特色社会主义伟大旗帜</a:t>
            </a:r>
            <a:r>
              <a:rPr lang="en-US" altLang="zh-CN" sz="2800">
                <a:hlinkClick r:id="rId2" action="ppaction://hlinkfile"/>
              </a:rPr>
              <a:t> </a:t>
            </a:r>
            <a:r>
              <a:rPr lang="zh-CN" altLang="en-US" sz="2800">
                <a:hlinkClick r:id="rId2" action="ppaction://hlinkfile"/>
              </a:rPr>
              <a:t>为全面建设社会主义现代化国家而团结奋斗》</a:t>
            </a:r>
            <a:endParaRPr lang="zh-CN" altLang="en-US"/>
          </a:p>
        </p:txBody>
      </p:sp>
      <p:pic>
        <p:nvPicPr>
          <p:cNvPr id="4" name="图片 3" descr="屏幕截图 2023-12-24 124316"/>
          <p:cNvPicPr>
            <a:picLocks noChangeAspect="1"/>
          </p:cNvPicPr>
          <p:nvPr/>
        </p:nvPicPr>
        <p:blipFill>
          <a:blip r:embed="rId3"/>
          <a:stretch>
            <a:fillRect/>
          </a:stretch>
        </p:blipFill>
        <p:spPr>
          <a:xfrm>
            <a:off x="1461770" y="1839595"/>
            <a:ext cx="4149090" cy="4424680"/>
          </a:xfrm>
          <a:prstGeom prst="rect">
            <a:avLst/>
          </a:prstGeom>
        </p:spPr>
      </p:pic>
      <p:pic>
        <p:nvPicPr>
          <p:cNvPr id="6" name="图片 5"/>
          <p:cNvPicPr>
            <a:picLocks noChangeAspect="1"/>
          </p:cNvPicPr>
          <p:nvPr>
            <p:custDataLst>
              <p:tags r:id="rId4"/>
            </p:custDataLst>
          </p:nvPr>
        </p:nvPicPr>
        <p:blipFill>
          <a:blip r:embed="rId5"/>
          <a:srcRect l="11083" r="11207" b="8321"/>
          <a:stretch>
            <a:fillRect/>
          </a:stretch>
        </p:blipFill>
        <p:spPr>
          <a:xfrm>
            <a:off x="6266815" y="1839595"/>
            <a:ext cx="4669155" cy="44246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49005" y="3242629"/>
            <a:ext cx="6595847" cy="829945"/>
          </a:xfrm>
          <a:prstGeom prst="rect">
            <a:avLst/>
          </a:prstGeom>
          <a:noFill/>
        </p:spPr>
        <p:txBody>
          <a:bodyPr wrap="square" rtlCol="0">
            <a:spAutoFit/>
          </a:bodyPr>
          <a:lstStyle/>
          <a:p>
            <a:pPr algn="ctr"/>
            <a:r>
              <a:rPr lang="zh-CN" altLang="en-US" sz="4800" dirty="0">
                <a:ln w="3175">
                  <a:noFill/>
                </a:ln>
                <a:solidFill>
                  <a:srgbClr val="C00000"/>
                </a:solidFill>
                <a:latin typeface="思源黑体 CN Heavy" panose="020B0A00000000000000" pitchFamily="34" charset="-122"/>
                <a:ea typeface="思源黑体 CN Heavy" panose="020B0A00000000000000" pitchFamily="34" charset="-122"/>
              </a:rPr>
              <a:t>开展形式</a:t>
            </a:r>
            <a:endParaRPr lang="zh-CN" altLang="en-US" sz="4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文本框 2"/>
          <p:cNvSpPr txBox="1"/>
          <p:nvPr/>
        </p:nvSpPr>
        <p:spPr>
          <a:xfrm>
            <a:off x="4705905" y="1418682"/>
            <a:ext cx="2780189" cy="1861185"/>
          </a:xfrm>
          <a:prstGeom prst="rect">
            <a:avLst/>
          </a:prstGeom>
          <a:noFill/>
        </p:spPr>
        <p:txBody>
          <a:bodyPr wrap="square" rtlCol="0">
            <a:spAutoFit/>
          </a:bodyPr>
          <a:lstStyle/>
          <a:p>
            <a:pPr algn="ctr"/>
            <a:r>
              <a:rPr lang="en-US" altLang="zh-CN" sz="11500" dirty="0">
                <a:ln w="3175">
                  <a:solidFill>
                    <a:srgbClr val="C00000"/>
                  </a:solidFill>
                </a:ln>
                <a:noFill/>
                <a:latin typeface="思源黑体 CN Heavy" panose="020B0A00000000000000" pitchFamily="34" charset="-122"/>
                <a:ea typeface="思源黑体 CN Heavy" panose="020B0A00000000000000" pitchFamily="34" charset="-122"/>
              </a:rPr>
              <a:t>03</a:t>
            </a:r>
            <a:endParaRPr lang="en-US" altLang="zh-CN" sz="11500" dirty="0">
              <a:ln w="3175">
                <a:solidFill>
                  <a:srgbClr val="C00000"/>
                </a:solidFill>
              </a:ln>
              <a:noFill/>
              <a:latin typeface="思源黑体 CN Heavy" panose="020B0A00000000000000" pitchFamily="34" charset="-122"/>
              <a:ea typeface="思源黑体 CN Heavy" panose="020B0A00000000000000" pitchFamily="34" charset="-122"/>
            </a:endParaRPr>
          </a:p>
        </p:txBody>
      </p:sp>
      <p:grpSp>
        <p:nvGrpSpPr>
          <p:cNvPr id="6" name="组合 5"/>
          <p:cNvGrpSpPr/>
          <p:nvPr/>
        </p:nvGrpSpPr>
        <p:grpSpPr>
          <a:xfrm>
            <a:off x="2331252" y="3435878"/>
            <a:ext cx="685800" cy="342900"/>
            <a:chOff x="4617252" y="852668"/>
            <a:chExt cx="685800" cy="342900"/>
          </a:xfrm>
        </p:grpSpPr>
        <p:sp>
          <p:nvSpPr>
            <p:cNvPr id="4" name="箭头: V 形 3"/>
            <p:cNvSpPr/>
            <p:nvPr/>
          </p:nvSpPr>
          <p:spPr>
            <a:xfrm>
              <a:off x="49601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5" name="箭头: V 形 4"/>
            <p:cNvSpPr/>
            <p:nvPr/>
          </p:nvSpPr>
          <p:spPr>
            <a:xfrm>
              <a:off x="46172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grpSp>
        <p:nvGrpSpPr>
          <p:cNvPr id="7" name="组合 6"/>
          <p:cNvGrpSpPr/>
          <p:nvPr/>
        </p:nvGrpSpPr>
        <p:grpSpPr>
          <a:xfrm flipH="1">
            <a:off x="9201952" y="3435878"/>
            <a:ext cx="685800" cy="342900"/>
            <a:chOff x="4617252" y="852668"/>
            <a:chExt cx="685800" cy="342900"/>
          </a:xfrm>
        </p:grpSpPr>
        <p:sp>
          <p:nvSpPr>
            <p:cNvPr id="8" name="箭头: V 形 7"/>
            <p:cNvSpPr/>
            <p:nvPr/>
          </p:nvSpPr>
          <p:spPr>
            <a:xfrm>
              <a:off x="49601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9" name="箭头: V 形 8"/>
            <p:cNvSpPr/>
            <p:nvPr/>
          </p:nvSpPr>
          <p:spPr>
            <a:xfrm>
              <a:off x="46172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sp>
        <p:nvSpPr>
          <p:cNvPr id="10" name="矩形: 圆角 9"/>
          <p:cNvSpPr/>
          <p:nvPr/>
        </p:nvSpPr>
        <p:spPr>
          <a:xfrm flipV="1">
            <a:off x="3337369" y="4073626"/>
            <a:ext cx="5514531" cy="4571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25732" y="461962"/>
            <a:ext cx="3013767" cy="1738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矩形: 圆角 12"/>
          <p:cNvSpPr/>
          <p:nvPr>
            <p:custDataLst>
              <p:tags r:id="rId1"/>
            </p:custDataLst>
          </p:nvPr>
        </p:nvSpPr>
        <p:spPr>
          <a:xfrm>
            <a:off x="1093350" y="2750618"/>
            <a:ext cx="2806641" cy="2693330"/>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5" name="椭圆 4"/>
          <p:cNvSpPr/>
          <p:nvPr>
            <p:custDataLst>
              <p:tags r:id="rId2"/>
            </p:custDataLst>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 name="文本框 3"/>
          <p:cNvSpPr txBox="1"/>
          <p:nvPr/>
        </p:nvSpPr>
        <p:spPr>
          <a:xfrm>
            <a:off x="1663700" y="614045"/>
            <a:ext cx="1962150" cy="578485"/>
          </a:xfrm>
          <a:prstGeom prst="rect">
            <a:avLst/>
          </a:prstGeom>
          <a:noFill/>
        </p:spPr>
        <p:txBody>
          <a:bodyPr wrap="square" rtlCol="0">
            <a:noAutofit/>
          </a:bodyPr>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开展形式</a:t>
            </a:r>
            <a:endParaRPr lang="zh-CN" altLang="en-US"/>
          </a:p>
        </p:txBody>
      </p:sp>
      <p:sp>
        <p:nvSpPr>
          <p:cNvPr id="7" name="文本框 6"/>
          <p:cNvSpPr txBox="1"/>
          <p:nvPr/>
        </p:nvSpPr>
        <p:spPr>
          <a:xfrm>
            <a:off x="1707515" y="1192530"/>
            <a:ext cx="8394700" cy="521970"/>
          </a:xfrm>
          <a:prstGeom prst="rect">
            <a:avLst/>
          </a:prstGeom>
          <a:noFill/>
        </p:spPr>
        <p:txBody>
          <a:bodyPr wrap="square" rtlCol="0">
            <a:spAutoFit/>
          </a:bodyPr>
          <a:p>
            <a:r>
              <a:rPr lang="zh-CN" altLang="en-US" sz="2800">
                <a:latin typeface="黑体" panose="02010609060101010101" charset="-122"/>
                <a:ea typeface="黑体" panose="02010609060101010101" charset="-122"/>
              </a:rPr>
              <a:t>本次主题团课的开展通过读书会的形式进行开展</a:t>
            </a:r>
            <a:r>
              <a:rPr lang="zh-CN" altLang="en-US">
                <a:latin typeface="黑体" panose="02010609060101010101" charset="-122"/>
                <a:ea typeface="黑体" panose="02010609060101010101" charset="-122"/>
              </a:rPr>
              <a:t>。</a:t>
            </a:r>
            <a:endParaRPr lang="zh-CN" altLang="en-US">
              <a:latin typeface="黑体" panose="02010609060101010101" charset="-122"/>
              <a:ea typeface="黑体" panose="02010609060101010101" charset="-122"/>
            </a:endParaRPr>
          </a:p>
        </p:txBody>
      </p:sp>
      <p:sp>
        <p:nvSpPr>
          <p:cNvPr id="11" name="文本框 10"/>
          <p:cNvSpPr txBox="1"/>
          <p:nvPr/>
        </p:nvSpPr>
        <p:spPr>
          <a:xfrm>
            <a:off x="1130861" y="2921586"/>
            <a:ext cx="2654811" cy="2231461"/>
          </a:xfrm>
          <a:prstGeom prst="rect">
            <a:avLst/>
          </a:prstGeom>
          <a:noFill/>
        </p:spPr>
        <p:txBody>
          <a:bodyPr wrap="square" rtlCol="0">
            <a:noAutofit/>
          </a:bodyPr>
          <a:p>
            <a:r>
              <a:rPr lang="zh-CN" altLang="en-US" sz="1600" dirty="0"/>
              <a:t>新时代青年要树立对马克思主义的信仰，对中国特色社会主义的信念，对中华民族伟大复兴中国梦的信心，从党史学习中激发信仰、获得启发、汲取力量，不断坚定“四个自信”，树立为祖国为人民永久奋斗、赤诚奉献的坚定理想。</a:t>
            </a:r>
            <a:endParaRPr lang="zh-CN" altLang="en-US" sz="1600" dirty="0"/>
          </a:p>
        </p:txBody>
      </p:sp>
      <p:sp>
        <p:nvSpPr>
          <p:cNvPr id="33" name="矩形: 圆角 14"/>
          <p:cNvSpPr/>
          <p:nvPr>
            <p:custDataLst>
              <p:tags r:id="rId3"/>
            </p:custDataLst>
          </p:nvPr>
        </p:nvSpPr>
        <p:spPr>
          <a:xfrm>
            <a:off x="1130804" y="2163618"/>
            <a:ext cx="2768865" cy="757922"/>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prstClr val="white"/>
                </a:solidFill>
                <a:latin typeface="思源黑体 CN Normal" panose="020B0400000000000000" pitchFamily="34" charset="-122"/>
                <a:ea typeface="思源黑体 CN Regular"/>
              </a:rPr>
              <a:t>活动宗旨</a:t>
            </a:r>
            <a:endParaRPr lang="zh-CN" altLang="en-US" sz="2400" dirty="0">
              <a:solidFill>
                <a:prstClr val="white"/>
              </a:solidFill>
              <a:latin typeface="思源黑体 CN Normal" panose="020B0400000000000000" pitchFamily="34" charset="-122"/>
              <a:ea typeface="思源黑体 CN Regular"/>
            </a:endParaRPr>
          </a:p>
        </p:txBody>
      </p:sp>
      <p:pic>
        <p:nvPicPr>
          <p:cNvPr id="35" name="图片 34" descr="图片包含 游戏机, 灯, 飞机&#10;&#10;描述已自动生成"/>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rot="389735">
            <a:off x="1212727" y="2338223"/>
            <a:ext cx="665643" cy="413940"/>
          </a:xfrm>
          <a:prstGeom prst="rect">
            <a:avLst/>
          </a:prstGeom>
        </p:spPr>
      </p:pic>
      <p:sp>
        <p:nvSpPr>
          <p:cNvPr id="37" name="矩形: 圆角 12"/>
          <p:cNvSpPr/>
          <p:nvPr>
            <p:custDataLst>
              <p:tags r:id="rId6"/>
            </p:custDataLst>
          </p:nvPr>
        </p:nvSpPr>
        <p:spPr>
          <a:xfrm>
            <a:off x="4634154" y="2750618"/>
            <a:ext cx="2806641" cy="2693330"/>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38" name="矩形: 圆角 12"/>
          <p:cNvSpPr/>
          <p:nvPr>
            <p:custDataLst>
              <p:tags r:id="rId7"/>
            </p:custDataLst>
          </p:nvPr>
        </p:nvSpPr>
        <p:spPr>
          <a:xfrm>
            <a:off x="8005112" y="2794981"/>
            <a:ext cx="2806641" cy="2693330"/>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40" name="文本框 39"/>
          <p:cNvSpPr txBox="1"/>
          <p:nvPr/>
        </p:nvSpPr>
        <p:spPr>
          <a:xfrm>
            <a:off x="4723000" y="3043268"/>
            <a:ext cx="2570521" cy="957608"/>
          </a:xfrm>
          <a:prstGeom prst="rect">
            <a:avLst/>
          </a:prstGeom>
          <a:noFill/>
        </p:spPr>
        <p:txBody>
          <a:bodyPr wrap="square" rtlCol="0">
            <a:noAutofit/>
          </a:bodyPr>
          <a:p>
            <a:r>
              <a:rPr lang="zh-CN" altLang="en-US" sz="2000" dirty="0"/>
              <a:t>各团支部团员</a:t>
            </a:r>
            <a:endParaRPr lang="zh-CN" altLang="en-US" sz="2000" dirty="0"/>
          </a:p>
          <a:p>
            <a:r>
              <a:rPr lang="zh-CN" altLang="en-US" sz="2000" dirty="0"/>
              <a:t>及全体青年学生</a:t>
            </a:r>
            <a:endParaRPr lang="zh-CN" altLang="en-US"/>
          </a:p>
        </p:txBody>
      </p:sp>
      <p:sp>
        <p:nvSpPr>
          <p:cNvPr id="36" name="矩形: 圆角 14"/>
          <p:cNvSpPr/>
          <p:nvPr>
            <p:custDataLst>
              <p:tags r:id="rId8"/>
            </p:custDataLst>
          </p:nvPr>
        </p:nvSpPr>
        <p:spPr>
          <a:xfrm>
            <a:off x="4634216" y="2123058"/>
            <a:ext cx="2768865" cy="757922"/>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prstClr val="white"/>
                </a:solidFill>
                <a:latin typeface="思源黑体 CN Normal" panose="020B0400000000000000" pitchFamily="34" charset="-122"/>
                <a:ea typeface="思源黑体 CN Regular"/>
              </a:rPr>
              <a:t>活动对象</a:t>
            </a:r>
            <a:endParaRPr lang="zh-CN" altLang="en-US" sz="2400" dirty="0">
              <a:solidFill>
                <a:prstClr val="white"/>
              </a:solidFill>
              <a:latin typeface="思源黑体 CN Normal" panose="020B0400000000000000" pitchFamily="34" charset="-122"/>
              <a:ea typeface="思源黑体 CN Regular"/>
            </a:endParaRPr>
          </a:p>
        </p:txBody>
      </p:sp>
      <p:pic>
        <p:nvPicPr>
          <p:cNvPr id="39" name="图片 38" descr="图片包含 游戏机, 灯, 飞机&#10;&#10;描述已自动生成"/>
          <p:cNvPicPr>
            <a:picLocks noChangeAspect="1"/>
          </p:cNvPicPr>
          <p:nvPr>
            <p:custDataLst>
              <p:tags r:id="rId9"/>
            </p:custDataLst>
          </p:nvPr>
        </p:nvPicPr>
        <p:blipFill>
          <a:blip r:embed="rId5">
            <a:extLst>
              <a:ext uri="{28A0092B-C50C-407E-A947-70E740481C1C}">
                <a14:useLocalDpi xmlns:a14="http://schemas.microsoft.com/office/drawing/2010/main" val="0"/>
              </a:ext>
            </a:extLst>
          </a:blip>
          <a:stretch>
            <a:fillRect/>
          </a:stretch>
        </p:blipFill>
        <p:spPr>
          <a:xfrm rot="389735">
            <a:off x="4744025" y="2338223"/>
            <a:ext cx="665643" cy="413940"/>
          </a:xfrm>
          <a:prstGeom prst="rect">
            <a:avLst/>
          </a:prstGeom>
        </p:spPr>
      </p:pic>
      <p:sp>
        <p:nvSpPr>
          <p:cNvPr id="43" name="矩形: 圆角 14"/>
          <p:cNvSpPr/>
          <p:nvPr>
            <p:custDataLst>
              <p:tags r:id="rId10"/>
            </p:custDataLst>
          </p:nvPr>
        </p:nvSpPr>
        <p:spPr>
          <a:xfrm>
            <a:off x="8005173" y="2163618"/>
            <a:ext cx="2768865" cy="757922"/>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prstClr val="white"/>
                </a:solidFill>
                <a:latin typeface="思源黑体 CN Normal" panose="020B0400000000000000" pitchFamily="34" charset="-122"/>
                <a:ea typeface="思源黑体 CN Regular"/>
              </a:rPr>
              <a:t>活动安排</a:t>
            </a:r>
            <a:endParaRPr lang="zh-CN" altLang="en-US" sz="2400" dirty="0">
              <a:solidFill>
                <a:prstClr val="white"/>
              </a:solidFill>
              <a:latin typeface="思源黑体 CN Normal" panose="020B0400000000000000" pitchFamily="34" charset="-122"/>
              <a:ea typeface="思源黑体 CN Regular"/>
            </a:endParaRPr>
          </a:p>
        </p:txBody>
      </p:sp>
      <p:pic>
        <p:nvPicPr>
          <p:cNvPr id="42" name="图片 41" descr="图片包含 游戏机, 灯, 飞机&#10;&#10;描述已自动生成"/>
          <p:cNvPicPr>
            <a:picLocks noChangeAspect="1"/>
          </p:cNvPicPr>
          <p:nvPr>
            <p:custDataLst>
              <p:tags r:id="rId11"/>
            </p:custDataLst>
          </p:nvPr>
        </p:nvPicPr>
        <p:blipFill>
          <a:blip r:embed="rId5">
            <a:extLst>
              <a:ext uri="{28A0092B-C50C-407E-A947-70E740481C1C}">
                <a14:useLocalDpi xmlns:a14="http://schemas.microsoft.com/office/drawing/2010/main" val="0"/>
              </a:ext>
            </a:extLst>
          </a:blip>
          <a:stretch>
            <a:fillRect/>
          </a:stretch>
        </p:blipFill>
        <p:spPr>
          <a:xfrm rot="389735">
            <a:off x="8126390" y="2338223"/>
            <a:ext cx="665643" cy="413940"/>
          </a:xfrm>
          <a:prstGeom prst="rect">
            <a:avLst/>
          </a:prstGeom>
        </p:spPr>
      </p:pic>
      <p:sp>
        <p:nvSpPr>
          <p:cNvPr id="44" name="文本框 43"/>
          <p:cNvSpPr txBox="1"/>
          <p:nvPr/>
        </p:nvSpPr>
        <p:spPr>
          <a:xfrm>
            <a:off x="8105365" y="3086363"/>
            <a:ext cx="2511582" cy="1844869"/>
          </a:xfrm>
          <a:prstGeom prst="rect">
            <a:avLst/>
          </a:prstGeom>
          <a:noFill/>
        </p:spPr>
        <p:txBody>
          <a:bodyPr wrap="square" rtlCol="0">
            <a:noAutofit/>
          </a:bodyPr>
          <a:p>
            <a:r>
              <a:rPr lang="zh-CN" altLang="en-US" sz="2000" dirty="0"/>
              <a:t>①阅读学习篇目。</a:t>
            </a:r>
            <a:endParaRPr lang="zh-CN" altLang="en-US" sz="2000" dirty="0"/>
          </a:p>
          <a:p>
            <a:r>
              <a:rPr lang="zh-CN" altLang="en-US" sz="2000" dirty="0"/>
              <a:t>②分组讨论学习篇目的内容，了解其意义。</a:t>
            </a:r>
            <a:endParaRPr lang="zh-CN" altLang="en-US" sz="2000" dirty="0"/>
          </a:p>
          <a:p>
            <a:r>
              <a:rPr lang="zh-CN" altLang="en-US" sz="2000" dirty="0"/>
              <a:t>③通过阅读，写下自己的感悟。</a:t>
            </a:r>
            <a:endParaRPr lang="zh-CN" alt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l="22396"/>
          <a:stretch>
            <a:fillRect/>
          </a:stretch>
        </p:blipFill>
        <p:spPr>
          <a:xfrm>
            <a:off x="0" y="0"/>
            <a:ext cx="12192000" cy="6858000"/>
          </a:xfrm>
          <a:custGeom>
            <a:avLst/>
            <a:gdLst>
              <a:gd name="connsiteX0" fmla="*/ 0 w 9461500"/>
              <a:gd name="connsiteY0" fmla="*/ 0 h 6858000"/>
              <a:gd name="connsiteX1" fmla="*/ 9461500 w 9461500"/>
              <a:gd name="connsiteY1" fmla="*/ 0 h 6858000"/>
              <a:gd name="connsiteX2" fmla="*/ 9461500 w 9461500"/>
              <a:gd name="connsiteY2" fmla="*/ 6858000 h 6858000"/>
              <a:gd name="connsiteX3" fmla="*/ 0 w 9461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461500" h="6858000">
                <a:moveTo>
                  <a:pt x="0" y="0"/>
                </a:moveTo>
                <a:lnTo>
                  <a:pt x="9461500" y="0"/>
                </a:lnTo>
                <a:lnTo>
                  <a:pt x="9461500" y="6858000"/>
                </a:lnTo>
                <a:lnTo>
                  <a:pt x="0" y="6858000"/>
                </a:lnTo>
                <a:close/>
              </a:path>
            </a:pathLst>
          </a:cu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175" y="-994384"/>
            <a:ext cx="5848350" cy="2923762"/>
          </a:xfrm>
          <a:prstGeom prst="rect">
            <a:avLst/>
          </a:prstGeom>
        </p:spPr>
      </p:pic>
      <p:sp>
        <p:nvSpPr>
          <p:cNvPr id="10" name="文本框 9"/>
          <p:cNvSpPr txBox="1"/>
          <p:nvPr/>
        </p:nvSpPr>
        <p:spPr>
          <a:xfrm>
            <a:off x="2565484" y="2052431"/>
            <a:ext cx="7085018" cy="1323439"/>
          </a:xfrm>
          <a:prstGeom prst="rect">
            <a:avLst/>
          </a:prstGeom>
          <a:noFill/>
        </p:spPr>
        <p:txBody>
          <a:bodyPr wrap="square" rtlCol="0">
            <a:spAutoFit/>
          </a:bodyPr>
          <a:lstStyle/>
          <a:p>
            <a:pPr algn="ctr"/>
            <a:r>
              <a:rPr lang="zh-CN" altLang="en-US" sz="8000" dirty="0">
                <a:ln w="3175">
                  <a:solidFill>
                    <a:schemeClr val="bg1"/>
                  </a:solidFill>
                </a:ln>
                <a:solidFill>
                  <a:srgbClr val="C00000"/>
                </a:solidFill>
                <a:latin typeface="思源黑体 CN Heavy" panose="020B0A00000000000000" pitchFamily="34" charset="-122"/>
                <a:ea typeface="思源黑体 CN Heavy" panose="020B0A00000000000000" pitchFamily="34" charset="-122"/>
              </a:rPr>
              <a:t>感谢您的观看</a:t>
            </a:r>
            <a:endParaRPr lang="zh-CN" altLang="en-US" sz="8000" dirty="0">
              <a:ln w="3175">
                <a:solidFill>
                  <a:schemeClr val="bg1"/>
                </a:solidFill>
              </a:ln>
              <a:solidFill>
                <a:srgbClr val="C00000"/>
              </a:solidFill>
              <a:latin typeface="思源黑体 CN Heavy" panose="020B0A00000000000000" pitchFamily="34" charset="-122"/>
              <a:ea typeface="思源黑体 CN Heavy" panose="020B0A00000000000000" pitchFamily="34" charset="-122"/>
            </a:endParaRPr>
          </a:p>
        </p:txBody>
      </p:sp>
      <p:sp>
        <p:nvSpPr>
          <p:cNvPr id="13" name="矩形: 圆角 12"/>
          <p:cNvSpPr/>
          <p:nvPr/>
        </p:nvSpPr>
        <p:spPr>
          <a:xfrm>
            <a:off x="2565484" y="3524889"/>
            <a:ext cx="7215646" cy="46166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7" name="图片 16"/>
          <p:cNvPicPr>
            <a:picLocks noChangeAspect="1"/>
          </p:cNvPicPr>
          <p:nvPr/>
        </p:nvPicPr>
        <p:blipFill>
          <a:blip r:embed="rId3">
            <a:extLst>
              <a:ext uri="{BEBA8EAE-BF5A-486C-A8C5-ECC9F3942E4B}">
                <a14:imgProps xmlns:a14="http://schemas.microsoft.com/office/drawing/2010/main">
                  <a14:imgLayer r:embed="rId4">
                    <a14:imgEffect>
                      <a14:backgroundRemoval t="5308" b="99000" l="4385" r="98077">
                        <a14:foregroundMark x1="4385" y1="41000" x2="14615" y2="44154"/>
                        <a14:foregroundMark x1="49846" y1="5308" x2="51000" y2="19462"/>
                        <a14:foregroundMark x1="81615" y1="41000" x2="94154" y2="39846"/>
                        <a14:foregroundMark x1="94538" y1="40231" x2="98077" y2="38615"/>
                        <a14:foregroundMark x1="74923" y1="87615" x2="81615" y2="99000"/>
                      </a14:backgroundRemoval>
                    </a14:imgEffect>
                  </a14:imgLayer>
                </a14:imgProps>
              </a:ext>
              <a:ext uri="{28A0092B-C50C-407E-A947-70E740481C1C}">
                <a14:useLocalDpi xmlns:a14="http://schemas.microsoft.com/office/drawing/2010/main" val="0"/>
              </a:ext>
            </a:extLst>
          </a:blip>
          <a:stretch>
            <a:fillRect/>
          </a:stretch>
        </p:blipFill>
        <p:spPr>
          <a:xfrm>
            <a:off x="5554276" y="794681"/>
            <a:ext cx="1107433" cy="1107433"/>
          </a:xfrm>
          <a:prstGeom prst="rect">
            <a:avLst/>
          </a:prstGeom>
          <a:effectLst>
            <a:outerShdw blurRad="50800" dist="38100" dir="5400000" algn="t" rotWithShape="0">
              <a:prstClr val="black">
                <a:alpha val="40000"/>
              </a:prstClr>
            </a:outerShdw>
          </a:effectLst>
        </p:spPr>
      </p:pic>
      <p:pic>
        <p:nvPicPr>
          <p:cNvPr id="23" name="图片 22"/>
          <p:cNvPicPr>
            <a:picLocks noChangeAspect="1"/>
          </p:cNvPicPr>
          <p:nvPr/>
        </p:nvPicPr>
        <p:blipFill rotWithShape="1">
          <a:blip r:embed="rId5">
            <a:extLst>
              <a:ext uri="{28A0092B-C50C-407E-A947-70E740481C1C}">
                <a14:useLocalDpi xmlns:a14="http://schemas.microsoft.com/office/drawing/2010/main" val="0"/>
              </a:ext>
            </a:extLst>
          </a:blip>
          <a:srcRect t="70249"/>
          <a:stretch>
            <a:fillRect/>
          </a:stretch>
        </p:blipFill>
        <p:spPr>
          <a:xfrm>
            <a:off x="0" y="5428301"/>
            <a:ext cx="17068800" cy="1429698"/>
          </a:xfrm>
          <a:prstGeom prst="rect">
            <a:avLst/>
          </a:prstGeom>
        </p:spPr>
      </p:pic>
      <p:sp>
        <p:nvSpPr>
          <p:cNvPr id="2" name="文本框 1"/>
          <p:cNvSpPr txBox="1"/>
          <p:nvPr/>
        </p:nvSpPr>
        <p:spPr>
          <a:xfrm>
            <a:off x="3421626" y="3586808"/>
            <a:ext cx="6204890" cy="369332"/>
          </a:xfrm>
          <a:prstGeom prst="rect">
            <a:avLst/>
          </a:prstGeom>
          <a:noFill/>
        </p:spPr>
        <p:txBody>
          <a:bodyPr wrap="square" rtlCol="0">
            <a:spAutoFit/>
          </a:bodyPr>
          <a:lstStyle/>
          <a:p>
            <a:pPr algn="ctr"/>
            <a:r>
              <a:rPr lang="zh-CN" altLang="en-US" sz="1800">
                <a:solidFill>
                  <a:srgbClr val="C00000"/>
                </a:solidFill>
                <a:latin typeface="思源黑体 CN Heavy" panose="020B0A00000000000000" pitchFamily="34" charset="-122"/>
                <a:ea typeface="思源黑体 CN Heavy" panose="020B0A00000000000000" pitchFamily="34" charset="-122"/>
              </a:rPr>
              <a:t>团员和青年</a:t>
            </a:r>
            <a:r>
              <a:rPr lang="en-US" altLang="zh-CN" sz="1800">
                <a:solidFill>
                  <a:srgbClr val="C00000"/>
                </a:solidFill>
                <a:latin typeface="思源黑体 CN Heavy" panose="020B0A00000000000000" pitchFamily="34" charset="-122"/>
                <a:ea typeface="思源黑体 CN Heavy" panose="020B0A00000000000000" pitchFamily="34" charset="-122"/>
              </a:rPr>
              <a:t>2023</a:t>
            </a:r>
            <a:r>
              <a:rPr lang="zh-CN" altLang="en-US" sz="1800">
                <a:solidFill>
                  <a:srgbClr val="C00000"/>
                </a:solidFill>
                <a:latin typeface="思源黑体 CN Heavy" panose="020B0A00000000000000" pitchFamily="34" charset="-122"/>
                <a:ea typeface="思源黑体 CN Heavy" panose="020B0A00000000000000" pitchFamily="34" charset="-122"/>
              </a:rPr>
              <a:t>年主题教育团课</a:t>
            </a:r>
            <a:endParaRPr lang="zh-CN" altLang="en-US" sz="1800" dirty="0">
              <a:solidFill>
                <a:srgbClr val="C00000"/>
              </a:solidFill>
              <a:latin typeface="思源黑体 CN Heavy" panose="020B0A00000000000000" pitchFamily="34" charset="-122"/>
              <a:ea typeface="思源黑体 CN Heavy" panose="020B0A00000000000000"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圆角矩形 1"/>
          <p:cNvSpPr/>
          <p:nvPr/>
        </p:nvSpPr>
        <p:spPr>
          <a:xfrm>
            <a:off x="1435677" y="1617126"/>
            <a:ext cx="9585030" cy="3283512"/>
          </a:xfrm>
          <a:prstGeom prst="wedgeRoundRectCallout">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 name="文本框 2"/>
          <p:cNvSpPr txBox="1"/>
          <p:nvPr/>
        </p:nvSpPr>
        <p:spPr>
          <a:xfrm>
            <a:off x="1623002" y="608620"/>
            <a:ext cx="3569484" cy="584775"/>
          </a:xfrm>
          <a:prstGeom prst="rect">
            <a:avLst/>
          </a:prstGeom>
          <a:noFill/>
        </p:spPr>
        <p:txBody>
          <a:bodyPr wrap="square" rtlCol="0">
            <a:spAutoFit/>
          </a:bodyPr>
          <a:lstStyle/>
          <a:p>
            <a:r>
              <a:rPr lang="zh-CN" altLang="en-US" sz="3200" dirty="0">
                <a:ln w="3175">
                  <a:noFill/>
                </a:ln>
                <a:solidFill>
                  <a:srgbClr val="C00000"/>
                </a:solidFill>
                <a:latin typeface="思源黑体 CN Heavy" panose="020B0A00000000000000" pitchFamily="34" charset="-122"/>
                <a:ea typeface="思源黑体 CN Heavy" panose="020B0A00000000000000" pitchFamily="34" charset="-122"/>
              </a:rPr>
              <a:t>前言</a:t>
            </a:r>
            <a:endParaRPr lang="zh-CN" altLang="en-US" sz="32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4" name="椭圆 3"/>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 name="文本框 4"/>
          <p:cNvSpPr txBox="1"/>
          <p:nvPr/>
        </p:nvSpPr>
        <p:spPr>
          <a:xfrm>
            <a:off x="1963964" y="1378924"/>
            <a:ext cx="8792359" cy="3014980"/>
          </a:xfrm>
          <a:prstGeom prst="rect">
            <a:avLst/>
          </a:prstGeom>
          <a:noFill/>
        </p:spPr>
        <p:txBody>
          <a:bodyPr wrap="square" anchor="b">
            <a:spAutoFit/>
          </a:bodyPr>
          <a:lstStyle/>
          <a:p>
            <a:pPr algn="just">
              <a:lnSpc>
                <a:spcPct val="250000"/>
              </a:lnSpc>
            </a:pPr>
            <a:r>
              <a:rPr lang="zh-CN" altLang="en-US" sz="2000" b="1" dirty="0"/>
              <a:t>本次“思想旗帜”专题，重点围绕“两个结合”、“六个必须坚持”、“十个明确”、“十四个坚持”、“十三个方面成就”等开展学习研讨</a:t>
            </a:r>
            <a:r>
              <a:rPr lang="en-US" altLang="zh-CN" sz="2000" b="1" dirty="0"/>
              <a:t>,</a:t>
            </a:r>
            <a:r>
              <a:rPr lang="zh-CN" altLang="en-US" sz="2000" b="1" dirty="0"/>
              <a:t>不断增进对党的创新理论的政治认同、思想认同、理论认同、情感认同</a:t>
            </a:r>
            <a:br>
              <a:rPr lang="zh-CN" altLang="en-US" sz="1600" dirty="0"/>
            </a:br>
            <a:endParaRPr lang="en-US" altLang="zh-CN" sz="1600" dirty="0">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12805" y="644546"/>
            <a:ext cx="2003995" cy="830997"/>
          </a:xfrm>
          <a:prstGeom prst="rect">
            <a:avLst/>
          </a:prstGeom>
          <a:noFill/>
        </p:spPr>
        <p:txBody>
          <a:bodyPr wrap="square" rtlCol="0">
            <a:spAutoFit/>
          </a:bodyPr>
          <a:lstStyle/>
          <a:p>
            <a:r>
              <a:rPr lang="zh-CN" altLang="en-US" sz="4800" dirty="0">
                <a:ln w="3175">
                  <a:noFill/>
                </a:ln>
                <a:solidFill>
                  <a:srgbClr val="C00000"/>
                </a:solidFill>
                <a:latin typeface="思源黑体 CN Heavy" panose="020B0A00000000000000" pitchFamily="34" charset="-122"/>
                <a:ea typeface="思源黑体 CN Heavy" panose="020B0A00000000000000" pitchFamily="34" charset="-122"/>
              </a:rPr>
              <a:t>目录</a:t>
            </a:r>
            <a:endParaRPr lang="zh-CN" altLang="en-US" sz="4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5" name="文本框 4"/>
          <p:cNvSpPr txBox="1"/>
          <p:nvPr/>
        </p:nvSpPr>
        <p:spPr>
          <a:xfrm>
            <a:off x="5192358" y="1359298"/>
            <a:ext cx="2003995" cy="461665"/>
          </a:xfrm>
          <a:prstGeom prst="rect">
            <a:avLst/>
          </a:prstGeom>
          <a:noFill/>
        </p:spPr>
        <p:txBody>
          <a:bodyPr wrap="square" rtlCol="0">
            <a:spAutoFit/>
          </a:bodyPr>
          <a:lstStyle/>
          <a:p>
            <a:r>
              <a:rPr lang="en-US" altLang="zh-CN" sz="2400" dirty="0">
                <a:ln w="3175">
                  <a:noFill/>
                </a:ln>
                <a:solidFill>
                  <a:srgbClr val="C00000"/>
                </a:solidFill>
                <a:latin typeface="思源黑体 CN Heavy" panose="020B0A00000000000000" pitchFamily="34" charset="-122"/>
                <a:ea typeface="思源黑体 CN Heavy" panose="020B0A00000000000000" pitchFamily="34" charset="-122"/>
              </a:rPr>
              <a:t>CONTENTS</a:t>
            </a:r>
            <a:endParaRPr lang="zh-CN" altLang="en-US" sz="24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6" name="箭头: V 形 5"/>
          <p:cNvSpPr/>
          <p:nvPr/>
        </p:nvSpPr>
        <p:spPr>
          <a:xfrm>
            <a:off x="49601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7" name="箭头: V 形 6"/>
          <p:cNvSpPr/>
          <p:nvPr/>
        </p:nvSpPr>
        <p:spPr>
          <a:xfrm>
            <a:off x="46172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8" name="箭头: V 形 7"/>
          <p:cNvSpPr/>
          <p:nvPr/>
        </p:nvSpPr>
        <p:spPr>
          <a:xfrm flipH="1">
            <a:off x="7355103"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9" name="箭头: V 形 8"/>
          <p:cNvSpPr/>
          <p:nvPr/>
        </p:nvSpPr>
        <p:spPr>
          <a:xfrm flipH="1">
            <a:off x="7012203"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18" name="文本框 17"/>
          <p:cNvSpPr txBox="1"/>
          <p:nvPr/>
        </p:nvSpPr>
        <p:spPr>
          <a:xfrm>
            <a:off x="4057491" y="2238535"/>
            <a:ext cx="615148" cy="523220"/>
          </a:xfrm>
          <a:prstGeom prst="rect">
            <a:avLst/>
          </a:prstGeom>
          <a:noFill/>
        </p:spPr>
        <p:txBody>
          <a:bodyPr wrap="square" rtlCol="0">
            <a:spAutoFit/>
          </a:bodyPr>
          <a:lstStyle/>
          <a:p>
            <a:r>
              <a:rPr lang="en-US" altLang="zh-CN" sz="2800" dirty="0">
                <a:ln w="3175">
                  <a:noFill/>
                </a:ln>
                <a:solidFill>
                  <a:srgbClr val="C00000"/>
                </a:solidFill>
                <a:latin typeface="思源黑体 CN Heavy" panose="020B0A00000000000000" pitchFamily="34" charset="-122"/>
                <a:ea typeface="思源黑体 CN Heavy" panose="020B0A00000000000000" pitchFamily="34" charset="-122"/>
              </a:rPr>
              <a:t>01</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19" name="文本框 18"/>
          <p:cNvSpPr txBox="1"/>
          <p:nvPr/>
        </p:nvSpPr>
        <p:spPr>
          <a:xfrm>
            <a:off x="4001611" y="4361833"/>
            <a:ext cx="615148" cy="523220"/>
          </a:xfrm>
          <a:prstGeom prst="rect">
            <a:avLst/>
          </a:prstGeom>
          <a:noFill/>
        </p:spPr>
        <p:txBody>
          <a:bodyPr wrap="square" rtlCol="0">
            <a:spAutoFit/>
          </a:bodyPr>
          <a:lstStyle/>
          <a:p>
            <a:r>
              <a:rPr lang="en-US" altLang="zh-CN" sz="2800" dirty="0">
                <a:ln w="3175">
                  <a:noFill/>
                </a:ln>
                <a:solidFill>
                  <a:srgbClr val="C00000"/>
                </a:solidFill>
                <a:latin typeface="思源黑体 CN Heavy" panose="020B0A00000000000000" pitchFamily="34" charset="-122"/>
                <a:ea typeface="思源黑体 CN Heavy" panose="020B0A00000000000000" pitchFamily="34" charset="-122"/>
              </a:rPr>
              <a:t>03</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20" name="文本框 19"/>
          <p:cNvSpPr txBox="1"/>
          <p:nvPr/>
        </p:nvSpPr>
        <p:spPr>
          <a:xfrm>
            <a:off x="4056858" y="3257075"/>
            <a:ext cx="615148" cy="523220"/>
          </a:xfrm>
          <a:prstGeom prst="rect">
            <a:avLst/>
          </a:prstGeom>
          <a:noFill/>
        </p:spPr>
        <p:txBody>
          <a:bodyPr wrap="square" rtlCol="0">
            <a:spAutoFit/>
          </a:bodyPr>
          <a:lstStyle/>
          <a:p>
            <a:r>
              <a:rPr lang="en-US" altLang="zh-CN" sz="2800" dirty="0">
                <a:ln w="3175">
                  <a:noFill/>
                </a:ln>
                <a:solidFill>
                  <a:srgbClr val="C00000"/>
                </a:solidFill>
                <a:latin typeface="思源黑体 CN Heavy" panose="020B0A00000000000000" pitchFamily="34" charset="-122"/>
                <a:ea typeface="思源黑体 CN Heavy" panose="020B0A00000000000000" pitchFamily="34" charset="-122"/>
              </a:rPr>
              <a:t>02</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22" name="矩形: 圆角 21"/>
          <p:cNvSpPr/>
          <p:nvPr/>
        </p:nvSpPr>
        <p:spPr>
          <a:xfrm>
            <a:off x="3946304" y="2160480"/>
            <a:ext cx="4298059" cy="67933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23" name="矩形: 圆角 22"/>
          <p:cNvSpPr/>
          <p:nvPr/>
        </p:nvSpPr>
        <p:spPr>
          <a:xfrm>
            <a:off x="3946304" y="3178881"/>
            <a:ext cx="4298059" cy="67933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25" name="矩形: 圆角 24"/>
          <p:cNvSpPr/>
          <p:nvPr/>
        </p:nvSpPr>
        <p:spPr>
          <a:xfrm>
            <a:off x="3945922" y="4275759"/>
            <a:ext cx="4298059" cy="67933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 name="文本框 2"/>
          <p:cNvSpPr txBox="1"/>
          <p:nvPr/>
        </p:nvSpPr>
        <p:spPr>
          <a:xfrm>
            <a:off x="5099050" y="2242820"/>
            <a:ext cx="1991360" cy="530860"/>
          </a:xfrm>
          <a:prstGeom prst="rect">
            <a:avLst/>
          </a:prstGeom>
          <a:noFill/>
        </p:spPr>
        <p:txBody>
          <a:bodyPr wrap="square" rtlCol="0">
            <a:noAutofit/>
          </a:bodyPr>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理论解释</a:t>
            </a:r>
            <a:endParaRPr lang="zh-CN" altLang="en-US"/>
          </a:p>
        </p:txBody>
      </p:sp>
      <p:sp>
        <p:nvSpPr>
          <p:cNvPr id="11" name="文本框 10"/>
          <p:cNvSpPr txBox="1"/>
          <p:nvPr/>
        </p:nvSpPr>
        <p:spPr>
          <a:xfrm>
            <a:off x="5137150" y="3296285"/>
            <a:ext cx="3227705" cy="521970"/>
          </a:xfrm>
          <a:prstGeom prst="rect">
            <a:avLst/>
          </a:prstGeom>
          <a:noFill/>
        </p:spPr>
        <p:txBody>
          <a:bodyPr wrap="square" rtlCol="0">
            <a:spAutoFit/>
          </a:bodyPr>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学习篇目</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12" name="文本框 11"/>
          <p:cNvSpPr txBox="1"/>
          <p:nvPr/>
        </p:nvSpPr>
        <p:spPr>
          <a:xfrm>
            <a:off x="5099050" y="4371975"/>
            <a:ext cx="3295650" cy="521970"/>
          </a:xfrm>
          <a:prstGeom prst="rect">
            <a:avLst/>
          </a:prstGeom>
          <a:noFill/>
        </p:spPr>
        <p:txBody>
          <a:bodyPr wrap="square" rtlCol="0">
            <a:spAutoFit/>
          </a:bodyPr>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开展形式</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98076" y="3242630"/>
            <a:ext cx="6595847" cy="829945"/>
          </a:xfrm>
          <a:prstGeom prst="rect">
            <a:avLst/>
          </a:prstGeom>
          <a:noFill/>
        </p:spPr>
        <p:txBody>
          <a:bodyPr wrap="square" rtlCol="0">
            <a:spAutoFit/>
          </a:bodyPr>
          <a:lstStyle/>
          <a:p>
            <a:pPr algn="ctr"/>
            <a:r>
              <a:rPr lang="zh-CN" altLang="en-US" sz="4800" dirty="0">
                <a:ln w="3175">
                  <a:noFill/>
                </a:ln>
                <a:solidFill>
                  <a:srgbClr val="C00000"/>
                </a:solidFill>
                <a:latin typeface="思源黑体 CN Heavy" panose="020B0A00000000000000" pitchFamily="34" charset="-122"/>
                <a:ea typeface="思源黑体 CN Heavy" panose="020B0A00000000000000" pitchFamily="34" charset="-122"/>
              </a:rPr>
              <a:t>理论解释</a:t>
            </a:r>
            <a:endParaRPr lang="zh-CN" altLang="en-US" sz="4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文本框 2"/>
          <p:cNvSpPr txBox="1"/>
          <p:nvPr/>
        </p:nvSpPr>
        <p:spPr>
          <a:xfrm>
            <a:off x="4705905" y="1418682"/>
            <a:ext cx="2780189" cy="1861185"/>
          </a:xfrm>
          <a:prstGeom prst="rect">
            <a:avLst/>
          </a:prstGeom>
          <a:noFill/>
        </p:spPr>
        <p:txBody>
          <a:bodyPr wrap="square" rtlCol="0">
            <a:spAutoFit/>
          </a:bodyPr>
          <a:lstStyle/>
          <a:p>
            <a:pPr algn="ctr"/>
            <a:r>
              <a:rPr lang="en-US" altLang="zh-CN" sz="11500" dirty="0">
                <a:ln w="3175">
                  <a:solidFill>
                    <a:srgbClr val="C00000"/>
                  </a:solidFill>
                </a:ln>
                <a:noFill/>
                <a:latin typeface="思源黑体 CN Heavy" panose="020B0A00000000000000" pitchFamily="34" charset="-122"/>
                <a:ea typeface="思源黑体 CN Heavy" panose="020B0A00000000000000" pitchFamily="34" charset="-122"/>
              </a:rPr>
              <a:t>01</a:t>
            </a:r>
            <a:endParaRPr lang="en-US" altLang="zh-CN" sz="11500" dirty="0">
              <a:ln w="3175">
                <a:solidFill>
                  <a:srgbClr val="C00000"/>
                </a:solidFill>
              </a:ln>
              <a:noFill/>
              <a:latin typeface="思源黑体 CN Heavy" panose="020B0A00000000000000" pitchFamily="34" charset="-122"/>
              <a:ea typeface="思源黑体 CN Heavy" panose="020B0A00000000000000" pitchFamily="34" charset="-122"/>
            </a:endParaRPr>
          </a:p>
        </p:txBody>
      </p:sp>
      <p:grpSp>
        <p:nvGrpSpPr>
          <p:cNvPr id="6" name="组合 5"/>
          <p:cNvGrpSpPr/>
          <p:nvPr/>
        </p:nvGrpSpPr>
        <p:grpSpPr>
          <a:xfrm>
            <a:off x="2331252" y="3435878"/>
            <a:ext cx="685800" cy="342900"/>
            <a:chOff x="4617252" y="852668"/>
            <a:chExt cx="685800" cy="342900"/>
          </a:xfrm>
        </p:grpSpPr>
        <p:sp>
          <p:nvSpPr>
            <p:cNvPr id="4" name="箭头: V 形 3"/>
            <p:cNvSpPr/>
            <p:nvPr/>
          </p:nvSpPr>
          <p:spPr>
            <a:xfrm>
              <a:off x="49601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5" name="箭头: V 形 4"/>
            <p:cNvSpPr/>
            <p:nvPr/>
          </p:nvSpPr>
          <p:spPr>
            <a:xfrm>
              <a:off x="46172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grpSp>
        <p:nvGrpSpPr>
          <p:cNvPr id="7" name="组合 6"/>
          <p:cNvGrpSpPr/>
          <p:nvPr/>
        </p:nvGrpSpPr>
        <p:grpSpPr>
          <a:xfrm flipH="1">
            <a:off x="9201952" y="3435878"/>
            <a:ext cx="685800" cy="342900"/>
            <a:chOff x="4617252" y="852668"/>
            <a:chExt cx="685800" cy="342900"/>
          </a:xfrm>
        </p:grpSpPr>
        <p:sp>
          <p:nvSpPr>
            <p:cNvPr id="8" name="箭头: V 形 7"/>
            <p:cNvSpPr/>
            <p:nvPr/>
          </p:nvSpPr>
          <p:spPr>
            <a:xfrm>
              <a:off x="49601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sp>
          <p:nvSpPr>
            <p:cNvPr id="9" name="箭头: V 形 8"/>
            <p:cNvSpPr/>
            <p:nvPr/>
          </p:nvSpPr>
          <p:spPr>
            <a:xfrm>
              <a:off x="4617252" y="852668"/>
              <a:ext cx="342900" cy="3429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pitchFamily="34" charset="-122"/>
                <a:ea typeface="思源黑体 CN Normal" panose="020B0400000000000000" pitchFamily="34" charset="-122"/>
              </a:endParaRPr>
            </a:p>
          </p:txBody>
        </p:sp>
      </p:grpSp>
      <p:sp>
        <p:nvSpPr>
          <p:cNvPr id="10" name="矩形: 圆角 9"/>
          <p:cNvSpPr/>
          <p:nvPr/>
        </p:nvSpPr>
        <p:spPr>
          <a:xfrm flipV="1">
            <a:off x="3337369" y="4073626"/>
            <a:ext cx="5514531" cy="4571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52967" y="200026"/>
            <a:ext cx="3186532" cy="20004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096000" y="1643535"/>
            <a:ext cx="4807115" cy="4698271"/>
          </a:xfrm>
          <a:prstGeom prst="roundRect">
            <a:avLst>
              <a:gd name="adj" fmla="val 0"/>
            </a:avLst>
          </a:prstGeom>
          <a:noFill/>
          <a:ln w="9525">
            <a:gradFill>
              <a:gsLst>
                <a:gs pos="0">
                  <a:srgbClr val="C00000"/>
                </a:gs>
                <a:gs pos="100000">
                  <a:srgbClr val="FFC00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 name="椭圆 3"/>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 name="文本框 4"/>
          <p:cNvSpPr txBox="1"/>
          <p:nvPr/>
        </p:nvSpPr>
        <p:spPr>
          <a:xfrm>
            <a:off x="6274511" y="1643536"/>
            <a:ext cx="4628604" cy="4116704"/>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1600" dirty="0"/>
              <a:t>√讲话精辟论述了“两个结合”的重大意义，</a:t>
            </a:r>
            <a:br>
              <a:rPr lang="zh-CN" altLang="en-US" sz="1600" dirty="0"/>
            </a:br>
            <a:br>
              <a:rPr lang="zh-CN" altLang="en-US" sz="1600" dirty="0"/>
            </a:br>
            <a:r>
              <a:rPr lang="zh-CN" altLang="en-US" sz="1600" dirty="0"/>
              <a:t>√深刻阐明了“两个结合”的丰富内涵和实践要求，</a:t>
            </a:r>
            <a:br>
              <a:rPr lang="zh-CN" altLang="en-US" sz="1600" dirty="0"/>
            </a:br>
            <a:br>
              <a:rPr lang="zh-CN" altLang="en-US" sz="1600" dirty="0"/>
            </a:br>
            <a:r>
              <a:rPr lang="zh-CN" altLang="en-US" sz="1600" dirty="0"/>
              <a:t>√为我们在新的历史起点上奋力开辟马克思主义中国化时代化新境界、扎实推进中华民族现代文明和社会主义文化强国建设，提供了理论指导和行动指南。</a:t>
            </a:r>
            <a:br>
              <a:rPr lang="zh-CN" altLang="en-US" sz="1600" dirty="0"/>
            </a:br>
            <a:br>
              <a:rPr lang="zh-CN" altLang="en-US" sz="1600" dirty="0"/>
            </a:br>
            <a:endParaRPr lang="en-US" altLang="zh-CN" sz="1600" dirty="0">
              <a:latin typeface="思源黑体 CN Normal" panose="020B0400000000000000" pitchFamily="34" charset="-122"/>
              <a:ea typeface="思源黑体 CN Normal" panose="020B0400000000000000" pitchFamily="34" charset="-122"/>
            </a:endParaRPr>
          </a:p>
        </p:txBody>
      </p:sp>
      <p:sp>
        <p:nvSpPr>
          <p:cNvPr id="7" name="矩形: 圆角 6"/>
          <p:cNvSpPr/>
          <p:nvPr/>
        </p:nvSpPr>
        <p:spPr>
          <a:xfrm>
            <a:off x="1541482" y="2140753"/>
            <a:ext cx="3378949" cy="4059469"/>
          </a:xfrm>
          <a:prstGeom prst="roundRect">
            <a:avLst>
              <a:gd name="adj" fmla="val 5660"/>
            </a:avLst>
          </a:prstGeom>
          <a:solidFill>
            <a:schemeClr val="bg1"/>
          </a:solidFill>
          <a:ln>
            <a:noFill/>
          </a:ln>
          <a:effectLst>
            <a:outerShdw blurRad="381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200" dirty="0">
              <a:latin typeface="思源黑体 CN Normal" panose="020B0400000000000000" pitchFamily="34" charset="-122"/>
              <a:ea typeface="思源黑体 CN Normal" panose="020B0400000000000000" pitchFamily="34" charset="-122"/>
            </a:endParaRPr>
          </a:p>
        </p:txBody>
      </p:sp>
      <p:sp>
        <p:nvSpPr>
          <p:cNvPr id="8" name="矩形: 圆角 7"/>
          <p:cNvSpPr/>
          <p:nvPr/>
        </p:nvSpPr>
        <p:spPr>
          <a:xfrm>
            <a:off x="1594768" y="1645807"/>
            <a:ext cx="3272853" cy="815693"/>
          </a:xfrm>
          <a:prstGeom prst="roundRect">
            <a:avLst>
              <a:gd name="adj" fmla="val 8025"/>
            </a:avLst>
          </a:prstGeom>
          <a:solidFill>
            <a:srgbClr val="E9BE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9" name="矩形: 圆角 8"/>
          <p:cNvSpPr/>
          <p:nvPr/>
        </p:nvSpPr>
        <p:spPr>
          <a:xfrm>
            <a:off x="1601807" y="1577024"/>
            <a:ext cx="3378949" cy="813295"/>
          </a:xfrm>
          <a:prstGeom prst="roundRect">
            <a:avLst>
              <a:gd name="adj" fmla="val 8025"/>
            </a:avLst>
          </a:prstGeom>
          <a:gradFill flip="none" rotWithShape="1">
            <a:gsLst>
              <a:gs pos="0">
                <a:srgbClr val="890404"/>
              </a:gs>
              <a:gs pos="98000">
                <a:srgbClr val="CC05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思源黑体 CN Normal" panose="020B0400000000000000" pitchFamily="34" charset="-122"/>
              <a:ea typeface="思源黑体 CN Regular"/>
            </a:endParaRPr>
          </a:p>
        </p:txBody>
      </p:sp>
      <p:sp>
        <p:nvSpPr>
          <p:cNvPr id="10" name="文本框 9"/>
          <p:cNvSpPr txBox="1"/>
          <p:nvPr/>
        </p:nvSpPr>
        <p:spPr>
          <a:xfrm>
            <a:off x="1685550" y="2530283"/>
            <a:ext cx="3003713" cy="4116704"/>
          </a:xfrm>
          <a:prstGeom prst="rect">
            <a:avLst/>
          </a:prstGeom>
          <a:noFill/>
        </p:spPr>
        <p:txBody>
          <a:bodyPr wrap="square">
            <a:spAutoFit/>
          </a:bodyPr>
          <a:lstStyle/>
          <a:p>
            <a:pPr algn="just">
              <a:lnSpc>
                <a:spcPct val="150000"/>
              </a:lnSpc>
            </a:pPr>
            <a:r>
              <a:rPr lang="zh-CN" altLang="en-US" sz="1600" dirty="0"/>
              <a:t>习近平总书记在文化传承发展座谈会上的重要讲话中指出：“在五千年中华文明深厚基础上开辟和发展中国特色社会主义，把马克思主义基本原理同中国具体实际、同中华优秀传统文化相结合是必由之路。这是我们在探索中国特色社会主义道路中得出的规律性的认识，是我们取得成功的最大法宝。”</a:t>
            </a:r>
            <a:br>
              <a:rPr lang="zh-CN" altLang="en-US" sz="1600" dirty="0"/>
            </a:br>
            <a:endParaRPr lang="zh-CN" altLang="en-US" sz="1600" dirty="0">
              <a:latin typeface="思源黑体 CN Normal" panose="020B0400000000000000" pitchFamily="34" charset="-122"/>
              <a:ea typeface="思源黑体 CN Normal" panose="020B0400000000000000" pitchFamily="34" charset="-122"/>
            </a:endParaRPr>
          </a:p>
        </p:txBody>
      </p:sp>
      <p:sp>
        <p:nvSpPr>
          <p:cNvPr id="11" name="文本框 10"/>
          <p:cNvSpPr txBox="1"/>
          <p:nvPr/>
        </p:nvSpPr>
        <p:spPr>
          <a:xfrm>
            <a:off x="2536730" y="1857761"/>
            <a:ext cx="2713696" cy="400110"/>
          </a:xfrm>
          <a:prstGeom prst="rect">
            <a:avLst/>
          </a:prstGeom>
          <a:noFill/>
        </p:spPr>
        <p:txBody>
          <a:bodyPr wrap="square">
            <a:spAutoFit/>
          </a:bodyPr>
          <a:lstStyle/>
          <a:p>
            <a:r>
              <a:rPr lang="zh-CN" altLang="en-US" sz="20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rPr>
              <a:t>“两个结合”</a:t>
            </a:r>
            <a:endParaRPr lang="zh-CN" altLang="en-US" sz="2000" dirty="0">
              <a:solidFill>
                <a:schemeClr val="bg1"/>
              </a:solidFill>
              <a:effectLst>
                <a:outerShdw blurRad="101600" dist="101600" dir="15000000" sy="30000" kx="-1800000" algn="bl" rotWithShape="0">
                  <a:schemeClr val="tx1">
                    <a:lumMod val="95000"/>
                    <a:lumOff val="5000"/>
                    <a:alpha val="19000"/>
                  </a:schemeClr>
                </a:outerShdw>
              </a:effectLst>
              <a:latin typeface="思源黑体 CN Medium" panose="020B0600000000000000" pitchFamily="34" charset="-122"/>
              <a:ea typeface="思源黑体 CN Medium" panose="020B0600000000000000" pitchFamily="34" charset="-122"/>
            </a:endParaRPr>
          </a:p>
        </p:txBody>
      </p:sp>
      <p:pic>
        <p:nvPicPr>
          <p:cNvPr id="12" name="图片 11" descr="图片包含 游戏机, 灯, 飞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389735">
            <a:off x="1707308" y="1829336"/>
            <a:ext cx="786803" cy="489285"/>
          </a:xfrm>
          <a:prstGeom prst="rect">
            <a:avLst/>
          </a:prstGeom>
        </p:spPr>
      </p:pic>
      <p:sp>
        <p:nvSpPr>
          <p:cNvPr id="13" name="矩形: 圆角 12"/>
          <p:cNvSpPr/>
          <p:nvPr/>
        </p:nvSpPr>
        <p:spPr>
          <a:xfrm>
            <a:off x="6274511" y="1697615"/>
            <a:ext cx="4807115" cy="3822700"/>
          </a:xfrm>
          <a:prstGeom prst="roundRect">
            <a:avLst>
              <a:gd name="adj" fmla="val 0"/>
            </a:avLst>
          </a:prstGeom>
          <a:noFill/>
          <a:ln w="6350">
            <a:gradFill>
              <a:gsLst>
                <a:gs pos="100000">
                  <a:srgbClr val="C00000"/>
                </a:gs>
                <a:gs pos="0">
                  <a:srgbClr val="FFC000">
                    <a:alpha val="20000"/>
                  </a:srgb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5" name="椭圆 14"/>
          <p:cNvSpPr/>
          <p:nvPr/>
        </p:nvSpPr>
        <p:spPr>
          <a:xfrm>
            <a:off x="5983984" y="1467091"/>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6" name="椭圆 15"/>
          <p:cNvSpPr/>
          <p:nvPr/>
        </p:nvSpPr>
        <p:spPr>
          <a:xfrm>
            <a:off x="10960976" y="5399665"/>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 name="文本框 2"/>
          <p:cNvSpPr txBox="1"/>
          <p:nvPr/>
        </p:nvSpPr>
        <p:spPr>
          <a:xfrm>
            <a:off x="1556385" y="626110"/>
            <a:ext cx="3912235" cy="539750"/>
          </a:xfrm>
          <a:prstGeom prst="rect">
            <a:avLst/>
          </a:prstGeom>
          <a:noFill/>
        </p:spPr>
        <p:txBody>
          <a:bodyPr wrap="square" rtlCol="0">
            <a:noAutofit/>
          </a:bodyPr>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两个结合的主要内容</a:t>
            </a:r>
            <a:endParaRPr lang="zh-CN" altLang="en-US"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圆角矩形 1"/>
          <p:cNvSpPr/>
          <p:nvPr/>
        </p:nvSpPr>
        <p:spPr>
          <a:xfrm>
            <a:off x="1435677" y="1617126"/>
            <a:ext cx="9585030" cy="3283512"/>
          </a:xfrm>
          <a:prstGeom prst="wedgeRoundRectCallout">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 name="文本框 2"/>
          <p:cNvSpPr txBox="1"/>
          <p:nvPr/>
        </p:nvSpPr>
        <p:spPr>
          <a:xfrm>
            <a:off x="1623060" y="608330"/>
            <a:ext cx="4582795" cy="725170"/>
          </a:xfrm>
          <a:prstGeom prst="rect">
            <a:avLst/>
          </a:prstGeom>
          <a:noFill/>
        </p:spPr>
        <p:txBody>
          <a:bodyPr wrap="square" rtlCol="0">
            <a:no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六个必须坚持的主要内容</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4" name="椭圆 3"/>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 name="文本框 4"/>
          <p:cNvSpPr txBox="1"/>
          <p:nvPr/>
        </p:nvSpPr>
        <p:spPr>
          <a:xfrm>
            <a:off x="1963964" y="1939193"/>
            <a:ext cx="8792359" cy="3276153"/>
          </a:xfrm>
          <a:prstGeom prst="rect">
            <a:avLst/>
          </a:prstGeom>
          <a:noFill/>
        </p:spPr>
        <p:txBody>
          <a:bodyPr wrap="square">
            <a:spAutoFit/>
          </a:bodyPr>
          <a:lstStyle/>
          <a:p>
            <a:pPr>
              <a:lnSpc>
                <a:spcPct val="150000"/>
              </a:lnSpc>
            </a:pPr>
            <a:r>
              <a:rPr lang="zh-CN" altLang="en-US" sz="2000" dirty="0"/>
              <a:t>报告从</a:t>
            </a:r>
            <a:r>
              <a:rPr lang="en-US" altLang="zh-CN" sz="2000" dirty="0"/>
              <a:t>6</a:t>
            </a:r>
            <a:r>
              <a:rPr lang="zh-CN" altLang="en-US" sz="2000" dirty="0"/>
              <a:t>个方面作出概括和阐述，强调必须</a:t>
            </a:r>
            <a:r>
              <a:rPr lang="zh-CN" altLang="en-US" sz="2000" dirty="0">
                <a:solidFill>
                  <a:srgbClr val="FF0000"/>
                </a:solidFill>
              </a:rPr>
              <a:t>坚持人民至上、坚持自信自立、坚持守正创新、坚持问题导向、坚持系统观念、坚持胸怀天下。</a:t>
            </a:r>
            <a:br>
              <a:rPr lang="zh-CN" altLang="en-US" sz="2000" dirty="0">
                <a:solidFill>
                  <a:srgbClr val="FF0000"/>
                </a:solidFill>
              </a:rPr>
            </a:br>
            <a:r>
              <a:rPr lang="zh-CN" altLang="en-US" sz="2000" dirty="0"/>
              <a:t> 这“六个必须坚持”，体现了习近平新时代中国特色社会主义思想的核心要求。要增强政治自觉、思想自觉、行动自觉，坚持不懈用习近平新时代中国特色社会主义思想武装头脑、指导实践、推动工作，把这一思想贯彻落实到党和国家工作各方面全过程。</a:t>
            </a:r>
            <a:br>
              <a:rPr lang="zh-CN" altLang="en-US" sz="2000" dirty="0"/>
            </a:br>
            <a:endParaRPr lang="en-US" altLang="zh-CN" sz="2000" dirty="0">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3001" y="608620"/>
            <a:ext cx="4400239" cy="523220"/>
          </a:xfrm>
          <a:prstGeom prst="rect">
            <a:avLst/>
          </a:prstGeom>
          <a:noFill/>
        </p:spPr>
        <p:txBody>
          <a:bodyPr wrap="square" rtlCol="0">
            <a:sp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六个必须坚持的主要内容</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椭圆 2"/>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 name="对话气泡: 圆角矩形 3"/>
          <p:cNvSpPr/>
          <p:nvPr/>
        </p:nvSpPr>
        <p:spPr>
          <a:xfrm>
            <a:off x="802039" y="1787244"/>
            <a:ext cx="4994564" cy="3283512"/>
          </a:xfrm>
          <a:prstGeom prst="wedgeRoundRectCallout">
            <a:avLst>
              <a:gd name="adj1" fmla="val -19618"/>
              <a:gd name="adj2" fmla="val 48355"/>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 name="文本框 4"/>
          <p:cNvSpPr txBox="1"/>
          <p:nvPr/>
        </p:nvSpPr>
        <p:spPr>
          <a:xfrm>
            <a:off x="1425699" y="1924646"/>
            <a:ext cx="3986893" cy="3378041"/>
          </a:xfrm>
          <a:prstGeom prst="rect">
            <a:avLst/>
          </a:prstGeom>
          <a:noFill/>
        </p:spPr>
        <p:txBody>
          <a:bodyPr wrap="square">
            <a:spAutoFit/>
          </a:bodyPr>
          <a:lstStyle/>
          <a:p>
            <a:pPr>
              <a:lnSpc>
                <a:spcPct val="150000"/>
              </a:lnSpc>
            </a:pPr>
            <a:r>
              <a:rPr lang="zh-CN" altLang="en-US" sz="1600" dirty="0"/>
              <a:t>第一，必须坚持人民至上。党的理论是来自人民、为了人民、造福人民的理论，人民的创造性实践是理论创新的不竭源泉。继续推进实践基础上的理论创新，必须始终坚持人民至上这一根本价值取向，形成为人民所喜爱、所认同、所拥护的理论，使之成为指导人民认识世界和改造世界的强大思想武器。</a:t>
            </a:r>
            <a:br>
              <a:rPr lang="zh-CN" altLang="en-US" sz="1600" dirty="0"/>
            </a:br>
            <a:endParaRPr lang="en-US" altLang="zh-CN" sz="1600" dirty="0">
              <a:latin typeface="思源黑体 CN Normal" panose="020B0400000000000000" pitchFamily="34" charset="-122"/>
              <a:ea typeface="思源黑体 CN Normal" panose="020B0400000000000000" pitchFamily="34" charset="-122"/>
            </a:endParaRPr>
          </a:p>
        </p:txBody>
      </p:sp>
      <p:sp>
        <p:nvSpPr>
          <p:cNvPr id="6" name="对话气泡: 圆角矩形 5"/>
          <p:cNvSpPr/>
          <p:nvPr/>
        </p:nvSpPr>
        <p:spPr>
          <a:xfrm>
            <a:off x="6350367" y="1787244"/>
            <a:ext cx="4999804" cy="3283512"/>
          </a:xfrm>
          <a:prstGeom prst="wedgeRoundRectCallout">
            <a:avLst>
              <a:gd name="adj1" fmla="val -19921"/>
              <a:gd name="adj2" fmla="val 47913"/>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 name="文本框 6"/>
          <p:cNvSpPr txBox="1"/>
          <p:nvPr/>
        </p:nvSpPr>
        <p:spPr>
          <a:xfrm>
            <a:off x="6968505" y="1924646"/>
            <a:ext cx="3986893" cy="3378041"/>
          </a:xfrm>
          <a:prstGeom prst="rect">
            <a:avLst/>
          </a:prstGeom>
          <a:noFill/>
        </p:spPr>
        <p:txBody>
          <a:bodyPr wrap="square">
            <a:spAutoFit/>
          </a:bodyPr>
          <a:lstStyle/>
          <a:p>
            <a:pPr>
              <a:lnSpc>
                <a:spcPct val="150000"/>
              </a:lnSpc>
            </a:pPr>
            <a:r>
              <a:rPr lang="zh-CN" altLang="en-US" sz="1600" dirty="0"/>
              <a:t>第二，必须坚持自信自立。自信是我们党在长期斗争中炼就的精神气质，自立是我们立党立国的重要原则。要坚持对马克思主义的坚定信仰、对中国特色社会主义的的坚定信念，坚定道路自信、理论自信、制度自信、文化自信，以更加积极的历史担当和创新精神为发展马克思主义作出新的贡献。</a:t>
            </a:r>
            <a:br>
              <a:rPr lang="zh-CN" altLang="en-US" sz="1600" dirty="0"/>
            </a:br>
            <a:endParaRPr lang="en-US" altLang="zh-CN" sz="1600" dirty="0">
              <a:latin typeface="思源黑体 CN Normal" panose="020B0400000000000000" pitchFamily="34" charset="-122"/>
              <a:ea typeface="思源黑体 CN Normal" panose="020B0400000000000000" pitchFamily="34" charset="-122"/>
            </a:endParaRPr>
          </a:p>
        </p:txBody>
      </p:sp>
      <p:sp>
        <p:nvSpPr>
          <p:cNvPr id="9" name="椭圆 8"/>
          <p:cNvSpPr/>
          <p:nvPr/>
        </p:nvSpPr>
        <p:spPr>
          <a:xfrm>
            <a:off x="1039256"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0" name="椭圆 9"/>
          <p:cNvSpPr/>
          <p:nvPr/>
        </p:nvSpPr>
        <p:spPr>
          <a:xfrm>
            <a:off x="1050018"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1" name="椭圆 10"/>
          <p:cNvSpPr/>
          <p:nvPr/>
        </p:nvSpPr>
        <p:spPr>
          <a:xfrm>
            <a:off x="1050018"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2" name="椭圆 11"/>
          <p:cNvSpPr/>
          <p:nvPr/>
        </p:nvSpPr>
        <p:spPr>
          <a:xfrm>
            <a:off x="6585979"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3" name="椭圆 12"/>
          <p:cNvSpPr/>
          <p:nvPr/>
        </p:nvSpPr>
        <p:spPr>
          <a:xfrm>
            <a:off x="6585979"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4" name="椭圆 13"/>
          <p:cNvSpPr/>
          <p:nvPr/>
        </p:nvSpPr>
        <p:spPr>
          <a:xfrm>
            <a:off x="6585979"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3002" y="608620"/>
            <a:ext cx="4472998" cy="954107"/>
          </a:xfrm>
          <a:prstGeom prst="rect">
            <a:avLst/>
          </a:prstGeom>
          <a:noFill/>
        </p:spPr>
        <p:txBody>
          <a:bodyPr wrap="square" rtlCol="0">
            <a:sp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六个必须坚持的主要内容</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a:p>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椭圆 2"/>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 name="对话气泡: 圆角矩形 3"/>
          <p:cNvSpPr/>
          <p:nvPr/>
        </p:nvSpPr>
        <p:spPr>
          <a:xfrm>
            <a:off x="847728" y="1836676"/>
            <a:ext cx="4994564" cy="3283512"/>
          </a:xfrm>
          <a:prstGeom prst="wedgeRoundRectCallout">
            <a:avLst>
              <a:gd name="adj1" fmla="val -19618"/>
              <a:gd name="adj2" fmla="val 48355"/>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 name="文本框 4"/>
          <p:cNvSpPr txBox="1"/>
          <p:nvPr/>
        </p:nvSpPr>
        <p:spPr>
          <a:xfrm>
            <a:off x="1425699" y="1924646"/>
            <a:ext cx="3986893" cy="3378041"/>
          </a:xfrm>
          <a:prstGeom prst="rect">
            <a:avLst/>
          </a:prstGeom>
          <a:noFill/>
        </p:spPr>
        <p:txBody>
          <a:bodyPr wrap="square">
            <a:spAutoFit/>
          </a:bodyPr>
          <a:lstStyle/>
          <a:p>
            <a:pPr>
              <a:lnSpc>
                <a:spcPct val="150000"/>
              </a:lnSpc>
            </a:pPr>
            <a:r>
              <a:rPr lang="zh-CN" altLang="en-US" sz="1600"/>
              <a:t>第三，必须坚持守正创新。守正才能不迷失方向、不犯颠覆性错误，创新才能把握时代、引领时代。要以科学的态度对待科学、以真理的精神追求真理，坚持马克思主义基本原理不动摇，坚持党的全面领导不动摇，坚持中国特色社会主义不动摇，紧跟时代步伐，顺应实践发展，以新的理论制度新的实践。</a:t>
            </a:r>
            <a:br>
              <a:rPr lang="zh-CN" altLang="en-US" sz="1600"/>
            </a:br>
            <a:endParaRPr lang="en-US" altLang="zh-CN" sz="1600" dirty="0">
              <a:latin typeface="思源黑体 CN Normal" panose="020B0400000000000000" pitchFamily="34" charset="-122"/>
              <a:ea typeface="思源黑体 CN Normal" panose="020B0400000000000000" pitchFamily="34" charset="-122"/>
            </a:endParaRPr>
          </a:p>
        </p:txBody>
      </p:sp>
      <p:sp>
        <p:nvSpPr>
          <p:cNvPr id="6" name="对话气泡: 圆角矩形 5"/>
          <p:cNvSpPr/>
          <p:nvPr/>
        </p:nvSpPr>
        <p:spPr>
          <a:xfrm>
            <a:off x="6350367" y="1787244"/>
            <a:ext cx="4999804" cy="3283512"/>
          </a:xfrm>
          <a:prstGeom prst="wedgeRoundRectCallout">
            <a:avLst>
              <a:gd name="adj1" fmla="val -19921"/>
              <a:gd name="adj2" fmla="val 47913"/>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 name="文本框 6"/>
          <p:cNvSpPr txBox="1"/>
          <p:nvPr/>
        </p:nvSpPr>
        <p:spPr>
          <a:xfrm>
            <a:off x="6968505" y="1924646"/>
            <a:ext cx="3986893" cy="2270622"/>
          </a:xfrm>
          <a:prstGeom prst="rect">
            <a:avLst/>
          </a:prstGeom>
          <a:noFill/>
        </p:spPr>
        <p:txBody>
          <a:bodyPr wrap="square">
            <a:spAutoFit/>
          </a:bodyPr>
          <a:lstStyle/>
          <a:p>
            <a:pPr>
              <a:lnSpc>
                <a:spcPct val="150000"/>
              </a:lnSpc>
            </a:pPr>
            <a:r>
              <a:rPr lang="zh-CN" altLang="en-US" sz="1600" dirty="0"/>
              <a:t>第四，必须坚持问题导向。问题是时代的声音，回答并指导解决问题是理论的根本任务。必须增强问题意识，时刻保持清晰头脑和敏锐眼光，不断提出真正解决问题的新理念、新思路、新办法，不断开创事业发展的新局面。</a:t>
            </a:r>
            <a:endParaRPr lang="en-US" altLang="zh-CN" sz="1600" dirty="0">
              <a:latin typeface="思源黑体 CN Normal" panose="020B0400000000000000" pitchFamily="34" charset="-122"/>
              <a:ea typeface="思源黑体 CN Normal" panose="020B0400000000000000" pitchFamily="34" charset="-122"/>
            </a:endParaRPr>
          </a:p>
        </p:txBody>
      </p:sp>
      <p:sp>
        <p:nvSpPr>
          <p:cNvPr id="9" name="椭圆 8"/>
          <p:cNvSpPr/>
          <p:nvPr/>
        </p:nvSpPr>
        <p:spPr>
          <a:xfrm>
            <a:off x="1039256"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0" name="椭圆 9"/>
          <p:cNvSpPr/>
          <p:nvPr/>
        </p:nvSpPr>
        <p:spPr>
          <a:xfrm>
            <a:off x="1050018"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1" name="椭圆 10"/>
          <p:cNvSpPr/>
          <p:nvPr/>
        </p:nvSpPr>
        <p:spPr>
          <a:xfrm>
            <a:off x="1050018"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2" name="椭圆 11"/>
          <p:cNvSpPr/>
          <p:nvPr/>
        </p:nvSpPr>
        <p:spPr>
          <a:xfrm>
            <a:off x="6585979"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3" name="椭圆 12"/>
          <p:cNvSpPr/>
          <p:nvPr/>
        </p:nvSpPr>
        <p:spPr>
          <a:xfrm>
            <a:off x="6585979"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4" name="椭圆 13"/>
          <p:cNvSpPr/>
          <p:nvPr/>
        </p:nvSpPr>
        <p:spPr>
          <a:xfrm>
            <a:off x="6585979"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3002" y="608620"/>
            <a:ext cx="4288152" cy="523220"/>
          </a:xfrm>
          <a:prstGeom prst="rect">
            <a:avLst/>
          </a:prstGeom>
          <a:noFill/>
        </p:spPr>
        <p:txBody>
          <a:bodyPr wrap="square" rtlCol="0">
            <a:spAutoFit/>
          </a:bodyPr>
          <a:lstStyle/>
          <a:p>
            <a:r>
              <a:rPr lang="zh-CN" altLang="en-US" sz="2800" dirty="0">
                <a:ln w="3175">
                  <a:noFill/>
                </a:ln>
                <a:solidFill>
                  <a:srgbClr val="C00000"/>
                </a:solidFill>
                <a:latin typeface="思源黑体 CN Heavy" panose="020B0A00000000000000" pitchFamily="34" charset="-122"/>
                <a:ea typeface="思源黑体 CN Heavy" panose="020B0A00000000000000" pitchFamily="34" charset="-122"/>
              </a:rPr>
              <a:t>六个必须坚持的主要内容</a:t>
            </a:r>
            <a:endParaRPr lang="zh-CN" altLang="en-US" sz="2800" dirty="0">
              <a:ln w="3175">
                <a:noFill/>
              </a:ln>
              <a:solidFill>
                <a:srgbClr val="C00000"/>
              </a:solidFill>
              <a:latin typeface="思源黑体 CN Heavy" panose="020B0A00000000000000" pitchFamily="34" charset="-122"/>
              <a:ea typeface="思源黑体 CN Heavy" panose="020B0A00000000000000" pitchFamily="34" charset="-122"/>
            </a:endParaRPr>
          </a:p>
        </p:txBody>
      </p:sp>
      <p:sp>
        <p:nvSpPr>
          <p:cNvPr id="3" name="椭圆 2"/>
          <p:cNvSpPr/>
          <p:nvPr/>
        </p:nvSpPr>
        <p:spPr>
          <a:xfrm>
            <a:off x="1315027" y="731738"/>
            <a:ext cx="241300" cy="2413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 name="对话气泡: 圆角矩形 3"/>
          <p:cNvSpPr/>
          <p:nvPr/>
        </p:nvSpPr>
        <p:spPr>
          <a:xfrm>
            <a:off x="802039" y="1787244"/>
            <a:ext cx="4994564" cy="3283512"/>
          </a:xfrm>
          <a:prstGeom prst="wedgeRoundRectCallout">
            <a:avLst>
              <a:gd name="adj1" fmla="val -19618"/>
              <a:gd name="adj2" fmla="val 48355"/>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 name="文本框 4"/>
          <p:cNvSpPr txBox="1"/>
          <p:nvPr/>
        </p:nvSpPr>
        <p:spPr>
          <a:xfrm>
            <a:off x="1425699" y="1924646"/>
            <a:ext cx="3986893" cy="2639953"/>
          </a:xfrm>
          <a:prstGeom prst="rect">
            <a:avLst/>
          </a:prstGeom>
          <a:noFill/>
        </p:spPr>
        <p:txBody>
          <a:bodyPr wrap="square">
            <a:spAutoFit/>
          </a:bodyPr>
          <a:lstStyle/>
          <a:p>
            <a:pPr>
              <a:lnSpc>
                <a:spcPct val="150000"/>
              </a:lnSpc>
            </a:pPr>
            <a:r>
              <a:rPr lang="zh-CN" altLang="en-US" sz="1600" dirty="0"/>
              <a:t>第五，必须坚持系统观念。系统观念是辩证唯物主义额重要认识论和方法论，是具有基础性的思想和工作方法。要把握好全局和局部、当前和长远、宏观和微观、主要矛盾和次要矛盾、特殊和一般的关系，为前瞻性思考、全局性谋划、整体性推进党和国家各项事业提供科学思想方法。</a:t>
            </a:r>
            <a:endParaRPr lang="en-US" altLang="zh-CN" sz="1600" dirty="0">
              <a:latin typeface="思源黑体 CN Normal" panose="020B0400000000000000" pitchFamily="34" charset="-122"/>
              <a:ea typeface="思源黑体 CN Normal" panose="020B0400000000000000" pitchFamily="34" charset="-122"/>
            </a:endParaRPr>
          </a:p>
        </p:txBody>
      </p:sp>
      <p:sp>
        <p:nvSpPr>
          <p:cNvPr id="6" name="对话气泡: 圆角矩形 5"/>
          <p:cNvSpPr/>
          <p:nvPr/>
        </p:nvSpPr>
        <p:spPr>
          <a:xfrm>
            <a:off x="6350367" y="1787244"/>
            <a:ext cx="4999804" cy="3283512"/>
          </a:xfrm>
          <a:prstGeom prst="wedgeRoundRectCallout">
            <a:avLst>
              <a:gd name="adj1" fmla="val -19921"/>
              <a:gd name="adj2" fmla="val 47913"/>
              <a:gd name="adj3" fmla="val 16667"/>
            </a:avLst>
          </a:prstGeom>
          <a:gradFill>
            <a:gsLst>
              <a:gs pos="0">
                <a:srgbClr val="C00000">
                  <a:alpha val="31000"/>
                </a:srgbClr>
              </a:gs>
              <a:gs pos="90000">
                <a:srgbClr val="FFA00D">
                  <a:alpha val="13000"/>
                </a:srgbClr>
              </a:gs>
            </a:gsLst>
            <a:lin ang="10800000" scaled="0"/>
          </a:gradFill>
          <a:ln w="19050">
            <a:gradFill>
              <a:gsLst>
                <a:gs pos="0">
                  <a:srgbClr val="B80000">
                    <a:alpha val="0"/>
                  </a:srgbClr>
                </a:gs>
                <a:gs pos="100000">
                  <a:srgbClr val="FFA00D">
                    <a:alpha val="31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 name="文本框 6"/>
          <p:cNvSpPr txBox="1"/>
          <p:nvPr/>
        </p:nvSpPr>
        <p:spPr>
          <a:xfrm>
            <a:off x="6968505" y="1924646"/>
            <a:ext cx="3986893" cy="3008709"/>
          </a:xfrm>
          <a:prstGeom prst="rect">
            <a:avLst/>
          </a:prstGeom>
          <a:noFill/>
        </p:spPr>
        <p:txBody>
          <a:bodyPr wrap="square">
            <a:spAutoFit/>
          </a:bodyPr>
          <a:lstStyle/>
          <a:p>
            <a:pPr>
              <a:lnSpc>
                <a:spcPct val="150000"/>
              </a:lnSpc>
            </a:pPr>
            <a:r>
              <a:rPr lang="zh-CN" altLang="en-US" sz="1600"/>
              <a:t>第六，必须坚持胸怀天下。中国共产党是为中国人民谋幸福、为中华民族谋复兴的党，也是为人类谋进步、为世界谋大同的党。面对世界百年未有之大变局，我们要拓展世界眼光，深刻洞察人类发展进步潮流，积极回应各国人民普遍关切，为解决人类面临的共同问题作出贡献。</a:t>
            </a:r>
            <a:br>
              <a:rPr lang="zh-CN" altLang="en-US" sz="1600"/>
            </a:br>
            <a:endParaRPr lang="en-US" altLang="zh-CN" sz="1600" dirty="0">
              <a:latin typeface="思源黑体 CN Normal" panose="020B0400000000000000" pitchFamily="34" charset="-122"/>
              <a:ea typeface="思源黑体 CN Normal" panose="020B0400000000000000" pitchFamily="34" charset="-122"/>
            </a:endParaRPr>
          </a:p>
        </p:txBody>
      </p:sp>
      <p:sp>
        <p:nvSpPr>
          <p:cNvPr id="9" name="椭圆 8"/>
          <p:cNvSpPr/>
          <p:nvPr/>
        </p:nvSpPr>
        <p:spPr>
          <a:xfrm>
            <a:off x="1039256"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0" name="椭圆 9"/>
          <p:cNvSpPr/>
          <p:nvPr/>
        </p:nvSpPr>
        <p:spPr>
          <a:xfrm>
            <a:off x="1050018"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1" name="椭圆 10"/>
          <p:cNvSpPr/>
          <p:nvPr/>
        </p:nvSpPr>
        <p:spPr>
          <a:xfrm>
            <a:off x="1050018"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2" name="椭圆 11"/>
          <p:cNvSpPr/>
          <p:nvPr/>
        </p:nvSpPr>
        <p:spPr>
          <a:xfrm>
            <a:off x="6585979" y="2409372"/>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3" name="椭圆 12"/>
          <p:cNvSpPr/>
          <p:nvPr/>
        </p:nvSpPr>
        <p:spPr>
          <a:xfrm>
            <a:off x="6585979" y="3202661"/>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4" name="椭圆 13"/>
          <p:cNvSpPr/>
          <p:nvPr/>
        </p:nvSpPr>
        <p:spPr>
          <a:xfrm>
            <a:off x="6585979" y="3995950"/>
            <a:ext cx="275771" cy="275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commondata" val="eyJoZGlkIjoiOTVmMTU1ODY2YWExMWRiYTEyM2M1ZTNjYzliN2QyNzU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2800</Words>
  <Application>WPS 演示</Application>
  <PresentationFormat>宽屏</PresentationFormat>
  <Paragraphs>160</Paragraphs>
  <Slides>19</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19</vt:i4>
      </vt:variant>
    </vt:vector>
  </HeadingPairs>
  <TitlesOfParts>
    <vt:vector size="35" baseType="lpstr">
      <vt:lpstr>Arial</vt:lpstr>
      <vt:lpstr>宋体</vt:lpstr>
      <vt:lpstr>Wingdings</vt:lpstr>
      <vt:lpstr>思源黑体 CN Normal</vt:lpstr>
      <vt:lpstr>黑体</vt:lpstr>
      <vt:lpstr>方正小标宋_GBK</vt:lpstr>
      <vt:lpstr>微软雅黑</vt:lpstr>
      <vt:lpstr>HarmonyOS Sans SC Medium</vt:lpstr>
      <vt:lpstr>思源黑体 CN Heavy</vt:lpstr>
      <vt:lpstr>仿宋</vt:lpstr>
      <vt:lpstr>思源黑体 CN Regular</vt:lpstr>
      <vt:lpstr>思源黑体 CN Medium</vt:lpstr>
      <vt:lpstr>Arial Unicode MS</vt:lpstr>
      <vt:lpstr>Calibri</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汇豪财务部</cp:lastModifiedBy>
  <cp:revision>15</cp:revision>
  <dcterms:created xsi:type="dcterms:W3CDTF">2023-05-17T02:20:00Z</dcterms:created>
  <dcterms:modified xsi:type="dcterms:W3CDTF">2023-12-24T08:50:05Z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4ADA92E90008473F8C7017115E67BB9B_12</vt:lpwstr>
  </property>
  <property fmtid="{D5CDD505-2E9C-101B-9397-08002B2CF9AE}" pid="3" name="KSOProductBuildVer">
    <vt:lpwstr>2052-12.1.0.15990</vt:lpwstr>
  </property>
</Properties>
</file>