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6"/>
  </p:notesMasterIdLst>
  <p:sldIdLst>
    <p:sldId id="256" r:id="rId5"/>
    <p:sldId id="258" r:id="rId7"/>
    <p:sldId id="259" r:id="rId8"/>
    <p:sldId id="323" r:id="rId9"/>
    <p:sldId id="269" r:id="rId10"/>
    <p:sldId id="260" r:id="rId11"/>
    <p:sldId id="261" r:id="rId12"/>
    <p:sldId id="262" r:id="rId13"/>
    <p:sldId id="263" r:id="rId14"/>
    <p:sldId id="301" r:id="rId15"/>
    <p:sldId id="303" r:id="rId16"/>
    <p:sldId id="302" r:id="rId17"/>
    <p:sldId id="265" r:id="rId18"/>
    <p:sldId id="266" r:id="rId19"/>
    <p:sldId id="272" r:id="rId20"/>
    <p:sldId id="273" r:id="rId21"/>
    <p:sldId id="274" r:id="rId22"/>
    <p:sldId id="304" r:id="rId23"/>
    <p:sldId id="275" r:id="rId24"/>
    <p:sldId id="276" r:id="rId25"/>
    <p:sldId id="277" r:id="rId26"/>
    <p:sldId id="305" r:id="rId27"/>
    <p:sldId id="306" r:id="rId28"/>
    <p:sldId id="283" r:id="rId29"/>
    <p:sldId id="284" r:id="rId30"/>
    <p:sldId id="289" r:id="rId31"/>
    <p:sldId id="285" r:id="rId32"/>
    <p:sldId id="286" r:id="rId33"/>
    <p:sldId id="325" r:id="rId34"/>
    <p:sldId id="324" r:id="rId35"/>
    <p:sldId id="288" r:id="rId36"/>
    <p:sldId id="326" r:id="rId37"/>
    <p:sldId id="327" r:id="rId38"/>
    <p:sldId id="328" r:id="rId39"/>
    <p:sldId id="329" r:id="rId40"/>
    <p:sldId id="257" r:id="rId41"/>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CC16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118" d="100"/>
          <a:sy n="118" d="100"/>
        </p:scale>
        <p:origin x="31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5" Type="http://schemas.openxmlformats.org/officeDocument/2006/relationships/tags" Target="tags/tag110.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86939-D1DB-4040-A65A-059F4BC734E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43E31-9595-4D4B-81B0-D62D503C6CD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543E31-9595-4D4B-81B0-D62D503C6CD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81511CE-179C-4ACE-AE6D-6B9EEA0E33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7A3FAF8-C8C1-427D-A517-47B3351344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tags" Target="../tags/tag1.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3.xml"/><Relationship Id="rId4" Type="http://schemas.openxmlformats.org/officeDocument/2006/relationships/image" Target="../media/image5.png"/><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tags" Target="../tags/tag21.xml"/><Relationship Id="rId4" Type="http://schemas.openxmlformats.org/officeDocument/2006/relationships/image" Target="../media/image5.png"/><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3.xml"/><Relationship Id="rId7" Type="http://schemas.openxmlformats.org/officeDocument/2006/relationships/image" Target="../media/image3.png"/><Relationship Id="rId6" Type="http://schemas.openxmlformats.org/officeDocument/2006/relationships/tags" Target="../tags/tag25.xml"/><Relationship Id="rId5" Type="http://schemas.openxmlformats.org/officeDocument/2006/relationships/image" Target="../media/image5.png"/><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image" Target="../media/image6.png"/><Relationship Id="rId6" Type="http://schemas.openxmlformats.org/officeDocument/2006/relationships/tags" Target="../tags/tag31.xml"/><Relationship Id="rId5" Type="http://schemas.openxmlformats.org/officeDocument/2006/relationships/image" Target="../media/image5.png"/><Relationship Id="rId4" Type="http://schemas.openxmlformats.org/officeDocument/2006/relationships/tags" Target="../tags/tag30.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tags" Target="../tags/tag35.xml"/><Relationship Id="rId7" Type="http://schemas.openxmlformats.org/officeDocument/2006/relationships/image" Target="../media/image8.jpeg"/><Relationship Id="rId6" Type="http://schemas.openxmlformats.org/officeDocument/2006/relationships/tags" Target="../tags/tag34.xml"/><Relationship Id="rId5" Type="http://schemas.openxmlformats.org/officeDocument/2006/relationships/image" Target="../media/image3.png"/><Relationship Id="rId4" Type="http://schemas.openxmlformats.org/officeDocument/2006/relationships/tags" Target="../tags/tag33.xml"/><Relationship Id="rId3" Type="http://schemas.openxmlformats.org/officeDocument/2006/relationships/image" Target="../media/image5.png"/><Relationship Id="rId2" Type="http://schemas.openxmlformats.org/officeDocument/2006/relationships/tags" Target="../tags/tag32.xml"/><Relationship Id="rId11" Type="http://schemas.openxmlformats.org/officeDocument/2006/relationships/notesSlide" Target="../notesSlides/notesSlide16.xml"/><Relationship Id="rId10" Type="http://schemas.openxmlformats.org/officeDocument/2006/relationships/slideLayout" Target="../slideLayouts/slideLayout2.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tags" Target="../tags/tag38.xml"/><Relationship Id="rId4" Type="http://schemas.openxmlformats.org/officeDocument/2006/relationships/image" Target="../media/image5.png"/><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tags" Target="../tags/tag41.xml"/><Relationship Id="rId4" Type="http://schemas.openxmlformats.org/officeDocument/2006/relationships/image" Target="../media/image5.png"/><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image" Target="../media/image5.png"/><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image" Target="../media/image3.png"/><Relationship Id="rId2" Type="http://schemas.openxmlformats.org/officeDocument/2006/relationships/tags" Target="../tags/tag42.xml"/><Relationship Id="rId14" Type="http://schemas.openxmlformats.org/officeDocument/2006/relationships/notesSlide" Target="../notesSlides/notesSlide19.xml"/><Relationship Id="rId13" Type="http://schemas.openxmlformats.org/officeDocument/2006/relationships/slideLayout" Target="../slideLayouts/slideLayout2.xml"/><Relationship Id="rId12" Type="http://schemas.openxmlformats.org/officeDocument/2006/relationships/image" Target="../media/image4.png"/><Relationship Id="rId11" Type="http://schemas.openxmlformats.org/officeDocument/2006/relationships/tags" Target="../tags/tag47.xml"/><Relationship Id="rId10" Type="http://schemas.openxmlformats.org/officeDocument/2006/relationships/image" Target="../media/image7.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tags" Target="../tags/tag50.xml"/><Relationship Id="rId4" Type="http://schemas.openxmlformats.org/officeDocument/2006/relationships/image" Target="../media/image5.png"/><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60.xml"/><Relationship Id="rId7" Type="http://schemas.openxmlformats.org/officeDocument/2006/relationships/image" Target="../media/image4.png"/><Relationship Id="rId6" Type="http://schemas.openxmlformats.org/officeDocument/2006/relationships/tags" Target="../tags/tag59.xml"/><Relationship Id="rId5" Type="http://schemas.openxmlformats.org/officeDocument/2006/relationships/image" Target="../media/image5.png"/><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2" Type="http://schemas.openxmlformats.org/officeDocument/2006/relationships/notesSlide" Target="../notesSlides/notesSlide23.xml"/><Relationship Id="rId11" Type="http://schemas.openxmlformats.org/officeDocument/2006/relationships/slideLayout" Target="../slideLayouts/slideLayout13.xml"/><Relationship Id="rId10" Type="http://schemas.openxmlformats.org/officeDocument/2006/relationships/tags" Target="../tags/tag61.xml"/><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2.xml"/><Relationship Id="rId7" Type="http://schemas.openxmlformats.org/officeDocument/2006/relationships/image" Target="../media/image6.png"/><Relationship Id="rId6" Type="http://schemas.openxmlformats.org/officeDocument/2006/relationships/tags" Target="../tags/tag63.xml"/><Relationship Id="rId5" Type="http://schemas.openxmlformats.org/officeDocument/2006/relationships/image" Target="../media/image5.png"/><Relationship Id="rId4" Type="http://schemas.openxmlformats.org/officeDocument/2006/relationships/tags" Target="../tags/tag6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jpeg"/><Relationship Id="rId7" Type="http://schemas.openxmlformats.org/officeDocument/2006/relationships/tags" Target="../tags/tag67.xml"/><Relationship Id="rId6" Type="http://schemas.openxmlformats.org/officeDocument/2006/relationships/image" Target="../media/image3.png"/><Relationship Id="rId5" Type="http://schemas.openxmlformats.org/officeDocument/2006/relationships/tags" Target="../tags/tag66.xml"/><Relationship Id="rId4" Type="http://schemas.openxmlformats.org/officeDocument/2006/relationships/image" Target="../media/image5.png"/><Relationship Id="rId3" Type="http://schemas.openxmlformats.org/officeDocument/2006/relationships/tags" Target="../tags/tag65.xml"/><Relationship Id="rId2" Type="http://schemas.openxmlformats.org/officeDocument/2006/relationships/tags" Target="../tags/tag64.xml"/><Relationship Id="rId10" Type="http://schemas.openxmlformats.org/officeDocument/2006/relationships/notesSlide" Target="../notesSlides/notesSlide25.xml"/><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image" Target="../media/image3.png"/><Relationship Id="rId7" Type="http://schemas.openxmlformats.org/officeDocument/2006/relationships/tags" Target="../tags/tag71.xml"/><Relationship Id="rId6" Type="http://schemas.openxmlformats.org/officeDocument/2006/relationships/image" Target="../media/image5.png"/><Relationship Id="rId5" Type="http://schemas.openxmlformats.org/officeDocument/2006/relationships/tags" Target="../tags/tag70.xml"/><Relationship Id="rId4" Type="http://schemas.openxmlformats.org/officeDocument/2006/relationships/image" Target="../media/image2.png"/><Relationship Id="rId3" Type="http://schemas.openxmlformats.org/officeDocument/2006/relationships/tags" Target="../tags/tag69.xml"/><Relationship Id="rId2" Type="http://schemas.openxmlformats.org/officeDocument/2006/relationships/tags" Target="../tags/tag68.xml"/><Relationship Id="rId14" Type="http://schemas.openxmlformats.org/officeDocument/2006/relationships/notesSlide" Target="../notesSlides/notesSlide26.xml"/><Relationship Id="rId13" Type="http://schemas.openxmlformats.org/officeDocument/2006/relationships/slideLayout" Target="../slideLayouts/slideLayout2.xml"/><Relationship Id="rId12" Type="http://schemas.openxmlformats.org/officeDocument/2006/relationships/image" Target="../media/image6.png"/><Relationship Id="rId11" Type="http://schemas.openxmlformats.org/officeDocument/2006/relationships/tags" Target="../tags/tag73.xml"/><Relationship Id="rId10" Type="http://schemas.openxmlformats.org/officeDocument/2006/relationships/image" Target="../media/image4.png"/><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image" Target="../media/image4.png"/><Relationship Id="rId7" Type="http://schemas.openxmlformats.org/officeDocument/2006/relationships/tags" Target="../tags/tag77.xml"/><Relationship Id="rId6" Type="http://schemas.openxmlformats.org/officeDocument/2006/relationships/image" Target="../media/image3.png"/><Relationship Id="rId5" Type="http://schemas.openxmlformats.org/officeDocument/2006/relationships/tags" Target="../tags/tag76.xml"/><Relationship Id="rId4" Type="http://schemas.openxmlformats.org/officeDocument/2006/relationships/image" Target="../media/image5.png"/><Relationship Id="rId3" Type="http://schemas.openxmlformats.org/officeDocument/2006/relationships/tags" Target="../tags/tag75.xml"/><Relationship Id="rId2" Type="http://schemas.openxmlformats.org/officeDocument/2006/relationships/tags" Target="../tags/tag74.xml"/><Relationship Id="rId11" Type="http://schemas.openxmlformats.org/officeDocument/2006/relationships/notesSlide" Target="../notesSlides/notesSlide27.xml"/><Relationship Id="rId10" Type="http://schemas.openxmlformats.org/officeDocument/2006/relationships/slideLayout" Target="../slideLayouts/slideLayout2.xml"/><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png"/><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image" Target="../media/image3.png"/><Relationship Id="rId4" Type="http://schemas.openxmlformats.org/officeDocument/2006/relationships/tags" Target="../tags/tag81.xml"/><Relationship Id="rId3" Type="http://schemas.openxmlformats.org/officeDocument/2006/relationships/image" Target="../media/image5.png"/><Relationship Id="rId2" Type="http://schemas.openxmlformats.org/officeDocument/2006/relationships/tags" Target="../tags/tag80.xml"/><Relationship Id="rId10" Type="http://schemas.openxmlformats.org/officeDocument/2006/relationships/notesSlide" Target="../notesSlides/notesSlide28.xml"/><Relationship Id="rId1" Type="http://schemas.openxmlformats.org/officeDocument/2006/relationships/tags" Target="../tags/tag79.xml"/></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86.xml"/><Relationship Id="rId5" Type="http://schemas.openxmlformats.org/officeDocument/2006/relationships/image" Target="../media/image5.png"/><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image" Target="../media/image12.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2.xml"/><Relationship Id="rId7" Type="http://schemas.openxmlformats.org/officeDocument/2006/relationships/image" Target="../media/image6.png"/><Relationship Id="rId6" Type="http://schemas.openxmlformats.org/officeDocument/2006/relationships/tags" Target="../tags/tag88.xml"/><Relationship Id="rId5" Type="http://schemas.openxmlformats.org/officeDocument/2006/relationships/image" Target="../media/image5.png"/><Relationship Id="rId4" Type="http://schemas.openxmlformats.org/officeDocument/2006/relationships/tags" Target="../tags/tag8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92.xml"/><Relationship Id="rId7" Type="http://schemas.openxmlformats.org/officeDocument/2006/relationships/image" Target="../media/image3.png"/><Relationship Id="rId6" Type="http://schemas.openxmlformats.org/officeDocument/2006/relationships/tags" Target="../tags/tag91.xml"/><Relationship Id="rId5" Type="http://schemas.openxmlformats.org/officeDocument/2006/relationships/image" Target="../media/image5.png"/><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hyperlink" Target="https://news.12371.cn/2016/05/31/ARTI1464698194635743.shtml" TargetMode="External"/><Relationship Id="rId13" Type="http://schemas.openxmlformats.org/officeDocument/2006/relationships/notesSlide" Target="../notesSlides/notesSlide31.xml"/><Relationship Id="rId12" Type="http://schemas.openxmlformats.org/officeDocument/2006/relationships/slideLayout" Target="../slideLayouts/slideLayout2.xml"/><Relationship Id="rId11" Type="http://schemas.openxmlformats.org/officeDocument/2006/relationships/image" Target="../media/image14.png"/><Relationship Id="rId10" Type="http://schemas.openxmlformats.org/officeDocument/2006/relationships/tags" Target="../tags/tag93.xml"/><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97.xml"/><Relationship Id="rId7" Type="http://schemas.openxmlformats.org/officeDocument/2006/relationships/hyperlink" Target="https://news.12371.cn/2016/10/11/ARTI1476185678365715.shtml" TargetMode="External"/><Relationship Id="rId6" Type="http://schemas.openxmlformats.org/officeDocument/2006/relationships/image" Target="../media/image3.png"/><Relationship Id="rId5" Type="http://schemas.openxmlformats.org/officeDocument/2006/relationships/tags" Target="../tags/tag96.xml"/><Relationship Id="rId4" Type="http://schemas.openxmlformats.org/officeDocument/2006/relationships/image" Target="../media/image5.png"/><Relationship Id="rId3" Type="http://schemas.openxmlformats.org/officeDocument/2006/relationships/tags" Target="../tags/tag95.xml"/><Relationship Id="rId2" Type="http://schemas.openxmlformats.org/officeDocument/2006/relationships/tags" Target="../tags/tag94.xml"/><Relationship Id="rId13" Type="http://schemas.openxmlformats.org/officeDocument/2006/relationships/notesSlide" Target="../notesSlides/notesSlide32.xml"/><Relationship Id="rId12" Type="http://schemas.openxmlformats.org/officeDocument/2006/relationships/slideLayout" Target="../slideLayouts/slideLayout2.xml"/><Relationship Id="rId11" Type="http://schemas.openxmlformats.org/officeDocument/2006/relationships/image" Target="../media/image16.png"/><Relationship Id="rId10" Type="http://schemas.openxmlformats.org/officeDocument/2006/relationships/tags" Target="../tags/tag98.xml"/><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33.xml"/><Relationship Id="rId8" Type="http://schemas.openxmlformats.org/officeDocument/2006/relationships/slideLayout" Target="../slideLayouts/slideLayout24.xml"/><Relationship Id="rId7" Type="http://schemas.openxmlformats.org/officeDocument/2006/relationships/image" Target="../media/image6.png"/><Relationship Id="rId6" Type="http://schemas.openxmlformats.org/officeDocument/2006/relationships/tags" Target="../tags/tag100.xml"/><Relationship Id="rId5" Type="http://schemas.openxmlformats.org/officeDocument/2006/relationships/image" Target="../media/image5.png"/><Relationship Id="rId4" Type="http://schemas.openxmlformats.org/officeDocument/2006/relationships/tags" Target="../tags/tag99.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34.xml"/><Relationship Id="rId8" Type="http://schemas.openxmlformats.org/officeDocument/2006/relationships/slideLayout" Target="../slideLayouts/slideLayout24.xml"/><Relationship Id="rId7" Type="http://schemas.openxmlformats.org/officeDocument/2006/relationships/image" Target="../media/image17.png"/><Relationship Id="rId6" Type="http://schemas.openxmlformats.org/officeDocument/2006/relationships/image" Target="../media/image3.png"/><Relationship Id="rId5" Type="http://schemas.openxmlformats.org/officeDocument/2006/relationships/tags" Target="../tags/tag103.xml"/><Relationship Id="rId4" Type="http://schemas.openxmlformats.org/officeDocument/2006/relationships/image" Target="../media/image5.png"/><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image" Target="../media/image7.pn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image" Target="../media/image17.png"/><Relationship Id="rId7" Type="http://schemas.openxmlformats.org/officeDocument/2006/relationships/tags" Target="../tags/tag107.xml"/><Relationship Id="rId6" Type="http://schemas.openxmlformats.org/officeDocument/2006/relationships/image" Target="../media/image3.png"/><Relationship Id="rId5" Type="http://schemas.openxmlformats.org/officeDocument/2006/relationships/tags" Target="../tags/tag106.xml"/><Relationship Id="rId4" Type="http://schemas.openxmlformats.org/officeDocument/2006/relationships/image" Target="../media/image5.png"/><Relationship Id="rId3" Type="http://schemas.openxmlformats.org/officeDocument/2006/relationships/tags" Target="../tags/tag105.xml"/><Relationship Id="rId2" Type="http://schemas.openxmlformats.org/officeDocument/2006/relationships/tags" Target="../tags/tag104.xml"/><Relationship Id="rId10" Type="http://schemas.openxmlformats.org/officeDocument/2006/relationships/notesSlide" Target="../notesSlides/notesSlide35.xml"/><Relationship Id="rId1" Type="http://schemas.openxmlformats.org/officeDocument/2006/relationships/image" Target="../media/image7.png"/></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1.xml"/><Relationship Id="rId7" Type="http://schemas.openxmlformats.org/officeDocument/2006/relationships/image" Target="../media/image6.png"/><Relationship Id="rId6" Type="http://schemas.openxmlformats.org/officeDocument/2006/relationships/tags" Target="../tags/tag109.xml"/><Relationship Id="rId5" Type="http://schemas.openxmlformats.org/officeDocument/2006/relationships/image" Target="../media/image5.png"/><Relationship Id="rId4" Type="http://schemas.openxmlformats.org/officeDocument/2006/relationships/tags" Target="../tags/tag108.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tags" Target="../tags/tag6.xml"/><Relationship Id="rId4" Type="http://schemas.openxmlformats.org/officeDocument/2006/relationships/image" Target="../media/image5.png"/><Relationship Id="rId3" Type="http://schemas.openxmlformats.org/officeDocument/2006/relationships/tags" Target="../tags/tag5.xml"/><Relationship Id="rId2" Type="http://schemas.openxmlformats.org/officeDocument/2006/relationships/image" Target="../media/image4.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9.xml"/><Relationship Id="rId5" Type="http://schemas.openxmlformats.org/officeDocument/2006/relationships/image" Target="../media/image4.png"/><Relationship Id="rId4" Type="http://schemas.openxmlformats.org/officeDocument/2006/relationships/tags" Target="../tags/tag8.xml"/><Relationship Id="rId3" Type="http://schemas.openxmlformats.org/officeDocument/2006/relationships/image" Target="../media/image5.png"/><Relationship Id="rId2" Type="http://schemas.openxmlformats.org/officeDocument/2006/relationships/tags" Target="../tags/tag7.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tags" Target="../tags/tag11.xml"/><Relationship Id="rId4" Type="http://schemas.openxmlformats.org/officeDocument/2006/relationships/image" Target="../media/image5.png"/><Relationship Id="rId3" Type="http://schemas.openxmlformats.org/officeDocument/2006/relationships/tags" Target="../tags/tag10.xml"/><Relationship Id="rId2" Type="http://schemas.openxmlformats.org/officeDocument/2006/relationships/image" Target="../media/image8.jpe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14.xml"/><Relationship Id="rId5" Type="http://schemas.openxmlformats.org/officeDocument/2006/relationships/image" Target="../media/image5.png"/><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image" Target="../media/image9.jpe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t="33988" r="87957" b="3551"/>
          <a:stretch>
            <a:fillRect/>
          </a:stretch>
        </p:blipFill>
        <p:spPr>
          <a:xfrm>
            <a:off x="0" y="3051175"/>
            <a:ext cx="1940560" cy="3806825"/>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4279" t="70861" r="14110"/>
          <a:stretch>
            <a:fillRect/>
          </a:stretch>
        </p:blipFill>
        <p:spPr>
          <a:xfrm>
            <a:off x="1679330" y="5081954"/>
            <a:ext cx="8730761" cy="177604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grpSp>
        <p:nvGrpSpPr>
          <p:cNvPr id="16" name="组合 15"/>
          <p:cNvGrpSpPr/>
          <p:nvPr/>
        </p:nvGrpSpPr>
        <p:grpSpPr>
          <a:xfrm>
            <a:off x="0" y="1960880"/>
            <a:ext cx="12473941" cy="1767205"/>
            <a:chOff x="1256810" y="2208182"/>
            <a:chExt cx="9797241" cy="1767089"/>
          </a:xfrm>
        </p:grpSpPr>
        <p:sp>
          <p:nvSpPr>
            <p:cNvPr id="14" name="矩形 13"/>
            <p:cNvSpPr/>
            <p:nvPr/>
          </p:nvSpPr>
          <p:spPr>
            <a:xfrm>
              <a:off x="1257309" y="2208182"/>
              <a:ext cx="9796742" cy="812112"/>
            </a:xfrm>
            <a:prstGeom prst="rect">
              <a:avLst/>
            </a:prstGeom>
            <a:noFill/>
          </p:spPr>
          <p:txBody>
            <a:bodyPr wrap="square" lIns="91438" tIns="45719" rIns="91438" bIns="45719" rtlCol="0">
              <a:noAutofit/>
            </a:bodyPr>
            <a:lstStyle/>
            <a:p>
              <a:pPr algn="ctr"/>
              <a:r>
                <a:rPr lang="zh-CN" altLang="en-US" sz="6000" b="1" dirty="0">
                  <a:solidFill>
                    <a:srgbClr val="CC161C"/>
                  </a:solidFill>
                  <a:effectLst>
                    <a:glow rad="152400">
                      <a:schemeClr val="bg1"/>
                    </a:glow>
                  </a:effectLst>
                  <a:latin typeface="微软雅黑" panose="020B0503020204020204" pitchFamily="34" charset="-122"/>
                  <a:ea typeface="微软雅黑" panose="020B0503020204020204" pitchFamily="34" charset="-122"/>
                  <a:sym typeface="+mn-ea"/>
                </a:rPr>
                <a:t>2023年“强国复兴”</a:t>
              </a:r>
              <a:endParaRPr lang="zh-CN" altLang="en-US" sz="5400" b="1" dirty="0">
                <a:solidFill>
                  <a:srgbClr val="CC161C"/>
                </a:solidFill>
                <a:effectLst>
                  <a:glow rad="152400">
                    <a:schemeClr val="bg1"/>
                  </a:glow>
                </a:effectLst>
                <a:latin typeface="微软雅黑" panose="020B0503020204020204" pitchFamily="34" charset="-122"/>
                <a:ea typeface="微软雅黑" panose="020B0503020204020204" pitchFamily="34" charset="-122"/>
              </a:endParaRPr>
            </a:p>
          </p:txBody>
        </p:sp>
        <p:sp>
          <p:nvSpPr>
            <p:cNvPr id="15" name="矩形 14"/>
            <p:cNvSpPr/>
            <p:nvPr/>
          </p:nvSpPr>
          <p:spPr>
            <a:xfrm>
              <a:off x="1256810" y="3125697"/>
              <a:ext cx="9575800" cy="849574"/>
            </a:xfrm>
            <a:prstGeom prst="rect">
              <a:avLst/>
            </a:prstGeom>
            <a:noFill/>
          </p:spPr>
          <p:txBody>
            <a:bodyPr wrap="square" lIns="91438" tIns="45719" rIns="91438" bIns="45719" rtlCol="0">
              <a:noAutofit/>
            </a:bodyPr>
            <a:lstStyle/>
            <a:p>
              <a:pPr marL="741680" algn="just" rtl="0" eaLnBrk="0">
                <a:lnSpc>
                  <a:spcPct val="97000"/>
                </a:lnSpc>
                <a:spcBef>
                  <a:spcPts val="0"/>
                </a:spcBef>
              </a:pPr>
              <a:r>
                <a:rPr lang="en-US" altLang="zh-CN" sz="6000" b="1" dirty="0">
                  <a:solidFill>
                    <a:srgbClr val="CC161C"/>
                  </a:solidFill>
                  <a:effectLst>
                    <a:glow rad="152400">
                      <a:schemeClr val="bg1"/>
                    </a:glow>
                  </a:effectLst>
                  <a:latin typeface="微软雅黑" panose="020B0503020204020204" pitchFamily="34" charset="-122"/>
                  <a:ea typeface="微软雅黑" panose="020B0503020204020204" pitchFamily="34" charset="-122"/>
                  <a:sym typeface="+mn-ea"/>
                </a:rPr>
                <a:t>            </a:t>
              </a:r>
              <a:r>
                <a:rPr lang="zh-CN" altLang="en-US" sz="6000" b="1" dirty="0">
                  <a:solidFill>
                    <a:srgbClr val="CC161C"/>
                  </a:solidFill>
                  <a:effectLst>
                    <a:glow rad="152400">
                      <a:schemeClr val="bg1"/>
                    </a:glow>
                  </a:effectLst>
                  <a:latin typeface="微软雅黑" panose="020B0503020204020204" pitchFamily="34" charset="-122"/>
                  <a:ea typeface="微软雅黑" panose="020B0503020204020204" pitchFamily="34" charset="-122"/>
                  <a:sym typeface="+mn-ea"/>
                </a:rPr>
                <a:t>主题团日活动</a:t>
              </a:r>
              <a:endParaRPr lang="zh-CN" altLang="en-US" sz="6000" b="1" dirty="0">
                <a:solidFill>
                  <a:srgbClr val="CC161C"/>
                </a:solidFill>
                <a:effectLst>
                  <a:glow rad="152400">
                    <a:schemeClr val="bg1"/>
                  </a:glow>
                </a:effectLst>
                <a:latin typeface="微软雅黑" panose="020B0503020204020204" pitchFamily="34" charset="-122"/>
                <a:ea typeface="微软雅黑" panose="020B0503020204020204" pitchFamily="34" charset="-122"/>
                <a:sym typeface="+mn-ea"/>
              </a:endParaRPr>
            </a:p>
            <a:p>
              <a:pPr marL="741680" algn="just" rtl="0" eaLnBrk="0">
                <a:lnSpc>
                  <a:spcPct val="97000"/>
                </a:lnSpc>
                <a:spcBef>
                  <a:spcPts val="0"/>
                </a:spcBef>
              </a:pPr>
              <a:endParaRPr lang="zh-CN" altLang="en-US" sz="6000" b="1" dirty="0">
                <a:solidFill>
                  <a:srgbClr val="CC161C"/>
                </a:solidFill>
                <a:effectLst>
                  <a:glow rad="152400">
                    <a:schemeClr val="bg1"/>
                  </a:glow>
                </a:effectLst>
                <a:latin typeface="微软雅黑" panose="020B0503020204020204" pitchFamily="34" charset="-122"/>
                <a:ea typeface="微软雅黑" panose="020B0503020204020204" pitchFamily="34" charset="-122"/>
                <a:sym typeface="+mn-ea"/>
              </a:endParaRPr>
            </a:p>
          </p:txBody>
        </p:sp>
      </p:grpSp>
      <p:sp>
        <p:nvSpPr>
          <p:cNvPr id="17" name="矩形 16"/>
          <p:cNvSpPr/>
          <p:nvPr/>
        </p:nvSpPr>
        <p:spPr>
          <a:xfrm>
            <a:off x="0" y="4127500"/>
            <a:ext cx="12192000" cy="199390"/>
          </a:xfrm>
          <a:prstGeom prst="rect">
            <a:avLst/>
          </a:prstGeom>
          <a:noFill/>
        </p:spPr>
        <p:txBody>
          <a:bodyPr wrap="square" lIns="91438" tIns="45719" rIns="91438" bIns="45719" rtlCol="0">
            <a:noAutofit/>
          </a:bodyPr>
          <a:lstStyle/>
          <a:p>
            <a:pPr marL="1911350" algn="just" rtl="0" eaLnBrk="0">
              <a:lnSpc>
                <a:spcPct val="95000"/>
              </a:lnSpc>
            </a:pPr>
            <a:r>
              <a:rPr sz="2000" b="1" kern="0" spc="-10" dirty="0">
                <a:solidFill>
                  <a:srgbClr val="000000">
                    <a:alpha val="100000"/>
                  </a:srgbClr>
                </a:solidFill>
                <a:latin typeface="仿宋" panose="02010609060101010101" charset="-122"/>
                <a:ea typeface="仿宋" panose="02010609060101010101" charset="-122"/>
                <a:cs typeface="黑体" panose="02010609060101010101" charset="-122"/>
                <a:sym typeface="+mn-ea"/>
              </a:rPr>
              <a:t>广大团员和青年开展</a:t>
            </a:r>
            <a:r>
              <a:rPr sz="2000" b="1" kern="0" dirty="0">
                <a:solidFill>
                  <a:srgbClr val="28404D">
                    <a:alpha val="100000"/>
                  </a:srgbClr>
                </a:solidFill>
                <a:latin typeface="仿宋" panose="02010609060101010101" charset="-122"/>
                <a:ea typeface="仿宋" panose="02010609060101010101" charset="-122"/>
                <a:cs typeface="黑体" panose="02010609060101010101" charset="-122"/>
                <a:sym typeface="+mn-ea"/>
              </a:rPr>
              <a:t>学习贯彻习近平新时代</a:t>
            </a:r>
            <a:r>
              <a:rPr sz="2000" b="1" kern="0" spc="-10" dirty="0">
                <a:solidFill>
                  <a:srgbClr val="28404D">
                    <a:alpha val="100000"/>
                  </a:srgbClr>
                </a:solidFill>
                <a:latin typeface="仿宋" panose="02010609060101010101" charset="-122"/>
                <a:ea typeface="仿宋" panose="02010609060101010101" charset="-122"/>
                <a:cs typeface="黑体" panose="02010609060101010101" charset="-122"/>
                <a:sym typeface="+mn-ea"/>
              </a:rPr>
              <a:t>中国特色</a:t>
            </a:r>
            <a:r>
              <a:rPr sz="2000" b="1" kern="0" spc="-10" dirty="0">
                <a:solidFill>
                  <a:srgbClr val="28404D">
                    <a:alpha val="100000"/>
                  </a:srgbClr>
                </a:solidFill>
                <a:latin typeface="仿宋" panose="02010609060101010101" charset="-122"/>
                <a:ea typeface="仿宋" panose="02010609060101010101" charset="-122"/>
                <a:cs typeface="黑体" panose="02010609060101010101" charset="-122"/>
                <a:sym typeface="+mn-ea"/>
              </a:rPr>
              <a:t>社会主义思想主题教育</a:t>
            </a:r>
            <a:endParaRPr lang="zh-CN" altLang="en-US" sz="2000" b="1" dirty="0">
              <a:solidFill>
                <a:srgbClr val="CC161C"/>
              </a:solidFill>
              <a:latin typeface="仿宋" panose="02010609060101010101" charset="-122"/>
              <a:ea typeface="仿宋" panose="02010609060101010101" charset="-122"/>
            </a:endParaRPr>
          </a:p>
        </p:txBody>
      </p:sp>
      <p:pic>
        <p:nvPicPr>
          <p:cNvPr id="18" name="图片 17" descr="C:/Users/xiu'ting/Desktop/d9cb1e75da319d55cec5ad72ee45208.jpgd9cb1e75da319d55cec5ad72ee45208"/>
          <p:cNvPicPr>
            <a:picLocks noChangeAspect="1"/>
          </p:cNvPicPr>
          <p:nvPr/>
        </p:nvPicPr>
        <p:blipFill>
          <a:blip r:embed="rId4"/>
          <a:srcRect l="-6933" t="-5639" r="-4876" b="-17845"/>
          <a:stretch>
            <a:fillRect/>
          </a:stretch>
        </p:blipFill>
        <p:spPr>
          <a:xfrm>
            <a:off x="5150803" y="0"/>
            <a:ext cx="1890395" cy="2062480"/>
          </a:xfrm>
          <a:prstGeom prst="rect">
            <a:avLst/>
          </a:prstGeom>
        </p:spPr>
      </p:pic>
      <p:pic>
        <p:nvPicPr>
          <p:cNvPr id="27" name="图片 26"/>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781586" y="553420"/>
            <a:ext cx="1409473" cy="1073884"/>
          </a:xfrm>
          <a:prstGeom prst="rect">
            <a:avLst/>
          </a:prstGeom>
        </p:spPr>
      </p:pic>
      <p:sp>
        <p:nvSpPr>
          <p:cNvPr id="2" name="文本框 1"/>
          <p:cNvSpPr txBox="1"/>
          <p:nvPr/>
        </p:nvSpPr>
        <p:spPr>
          <a:xfrm>
            <a:off x="8322310" y="4979035"/>
            <a:ext cx="3161665" cy="368300"/>
          </a:xfrm>
          <a:prstGeom prst="rect">
            <a:avLst/>
          </a:prstGeom>
          <a:noFill/>
        </p:spPr>
        <p:txBody>
          <a:bodyPr wrap="square" rtlCol="0">
            <a:spAutoFit/>
          </a:bodyPr>
          <a:p>
            <a:r>
              <a:rPr lang="zh-CN" altLang="en-US"/>
              <a:t>聊城大学计算机学院团委</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1212882" y="2273571"/>
            <a:ext cx="2496277" cy="2496277"/>
          </a:xfrm>
          <a:prstGeom prst="ellipse">
            <a:avLst/>
          </a:prstGeom>
          <a:solidFill>
            <a:srgbClr val="CC161C"/>
          </a:solidFill>
          <a:ln w="12700" cap="flat" cmpd="sng" algn="ctr">
            <a:noFill/>
            <a:prstDash val="solid"/>
            <a:miter lim="800000"/>
          </a:ln>
          <a:effectLst/>
        </p:spPr>
        <p:txBody>
          <a:bodyPr rtlCol="0" anchor="ctr"/>
          <a:lstStyle/>
          <a:p>
            <a:pPr algn="ctr" defTabSz="1219200">
              <a:defRPr/>
            </a:pPr>
            <a:endParaRPr lang="zh-CN" altLang="en-US" sz="2400" kern="0" dirty="0">
              <a:solidFill>
                <a:srgbClr val="B2B2B2"/>
              </a:solidFill>
              <a:latin typeface="Ping Hei"/>
              <a:ea typeface="微软雅黑 Light" panose="020B0502040204020203" pitchFamily="34" charset="-122"/>
            </a:endParaRPr>
          </a:p>
        </p:txBody>
      </p:sp>
      <p:sp>
        <p:nvSpPr>
          <p:cNvPr id="9" name="矩形 8"/>
          <p:cNvSpPr/>
          <p:nvPr/>
        </p:nvSpPr>
        <p:spPr>
          <a:xfrm>
            <a:off x="1212850" y="2720975"/>
            <a:ext cx="2496185" cy="2144395"/>
          </a:xfrm>
          <a:prstGeom prst="rect">
            <a:avLst/>
          </a:prstGeom>
        </p:spPr>
        <p:txBody>
          <a:bodyPr wrap="square">
            <a:noAutofit/>
          </a:bodyPr>
          <a:lstStyle/>
          <a:p>
            <a:pPr algn="ctr" defTabSz="1219200"/>
            <a:r>
              <a:rPr lang="zh-CN" altLang="en-US" sz="4800" b="1" dirty="0">
                <a:solidFill>
                  <a:srgbClr val="FFFFFF"/>
                </a:solidFill>
                <a:latin typeface="微软雅黑" panose="020B0503020204020204" pitchFamily="34" charset="-122"/>
                <a:sym typeface="+mn-ea"/>
              </a:rPr>
              <a:t>中国式现代化</a:t>
            </a:r>
            <a:endParaRPr lang="en-US" altLang="en-US" sz="4800" dirty="0"/>
          </a:p>
          <a:p>
            <a:pPr algn="ctr" defTabSz="1219200"/>
            <a:endParaRPr lang="zh-CN" altLang="en-US" sz="4800" b="1" dirty="0">
              <a:solidFill>
                <a:srgbClr val="FFFFFF"/>
              </a:solidFill>
              <a:latin typeface="微软雅黑" panose="020B0503020204020204" pitchFamily="34" charset="-122"/>
            </a:endParaRPr>
          </a:p>
        </p:txBody>
      </p:sp>
      <p:sp>
        <p:nvSpPr>
          <p:cNvPr id="10" name="左大括号 9"/>
          <p:cNvSpPr/>
          <p:nvPr/>
        </p:nvSpPr>
        <p:spPr>
          <a:xfrm>
            <a:off x="4131310" y="2234565"/>
            <a:ext cx="367665" cy="2764155"/>
          </a:xfrm>
          <a:prstGeom prst="leftBrace">
            <a:avLst/>
          </a:prstGeom>
          <a:noFill/>
          <a:ln w="28575" cap="flat" cmpd="sng" algn="ctr">
            <a:solidFill>
              <a:srgbClr val="CC161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cs typeface="+mn-cs"/>
            </a:endParaRPr>
          </a:p>
        </p:txBody>
      </p:sp>
      <p:sp>
        <p:nvSpPr>
          <p:cNvPr id="11" name="矩形: 圆角 9"/>
          <p:cNvSpPr/>
          <p:nvPr/>
        </p:nvSpPr>
        <p:spPr>
          <a:xfrm>
            <a:off x="4786557" y="1910173"/>
            <a:ext cx="703144" cy="648222"/>
          </a:xfrm>
          <a:prstGeom prst="roundRect">
            <a:avLst>
              <a:gd name="adj" fmla="val 0"/>
            </a:avLst>
          </a:prstGeom>
          <a:solidFill>
            <a:srgbClr val="CC161C"/>
          </a:solidFill>
          <a:ln w="25400" cap="flat" cmpd="sng" algn="ctr">
            <a:noFill/>
            <a:prstDash val="solid"/>
          </a:ln>
          <a:effectLst/>
        </p:spPr>
        <p:txBody>
          <a:bodyPr lIns="91458" tIns="45729" rIns="91458" bIns="45729" rtlCol="0" anchor="ctr"/>
          <a:lstStyle/>
          <a:p>
            <a:pPr algn="ctr" defTabSz="1219200">
              <a:defRPr/>
            </a:pPr>
            <a:r>
              <a:rPr lang="en-US" altLang="zh-CN" sz="2800" dirty="0">
                <a:solidFill>
                  <a:schemeClr val="bg1"/>
                </a:solidFill>
                <a:latin typeface="方正清刻本悦宋简体" panose="02000000000000000000" pitchFamily="2" charset="-122"/>
                <a:ea typeface="方正清刻本悦宋简体" panose="02000000000000000000" pitchFamily="2" charset="-122"/>
                <a:sym typeface="+mn-ea"/>
              </a:rPr>
              <a:t>03</a:t>
            </a:r>
            <a:endParaRPr lang="zh-CN" altLang="en-US" sz="2800" b="1" kern="0" dirty="0">
              <a:solidFill>
                <a:srgbClr val="FFFAE3"/>
              </a:solidFill>
              <a:latin typeface="微软雅黑" panose="020B0503020204020204" pitchFamily="34" charset="-122"/>
            </a:endParaRPr>
          </a:p>
        </p:txBody>
      </p:sp>
      <p:sp>
        <p:nvSpPr>
          <p:cNvPr id="12" name="矩形: 圆角 16"/>
          <p:cNvSpPr/>
          <p:nvPr/>
        </p:nvSpPr>
        <p:spPr>
          <a:xfrm>
            <a:off x="5628005" y="1184275"/>
            <a:ext cx="6327775" cy="2447290"/>
          </a:xfrm>
          <a:prstGeom prst="roundRect">
            <a:avLst>
              <a:gd name="adj" fmla="val 0"/>
            </a:avLst>
          </a:prstGeom>
          <a:noFill/>
          <a:ln w="9525" cap="flat" cmpd="sng" algn="ctr">
            <a:solidFill>
              <a:srgbClr val="CC161C"/>
            </a:solidFill>
            <a:prstDash val="solid"/>
          </a:ln>
          <a:effectLst/>
        </p:spPr>
        <p:txBody>
          <a:bodyPr lIns="91458" tIns="45729" rIns="91458" bIns="45729" rtlCol="0" anchor="ctr"/>
          <a:lstStyle/>
          <a:p>
            <a:pPr marL="12700" indent="376555" algn="just" rtl="0" eaLnBrk="0">
              <a:lnSpc>
                <a:spcPct val="134000"/>
              </a:lnSpc>
            </a:pPr>
            <a:r>
              <a:rPr b="1" kern="0" spc="20" dirty="0">
                <a:solidFill>
                  <a:srgbClr val="552D20">
                    <a:alpha val="100000"/>
                  </a:srgbClr>
                </a:solidFill>
                <a:latin typeface="黑体" panose="02010609060101010101" charset="-122"/>
                <a:ea typeface="黑体" panose="02010609060101010101" charset="-122"/>
                <a:cs typeface="黑体" panose="02010609060101010101" charset="-122"/>
                <a:sym typeface="+mn-ea"/>
              </a:rPr>
              <a:t>——中国式现代化是物质文明和精神文明相协调的现</a:t>
            </a:r>
            <a:r>
              <a:rPr b="1" kern="0" spc="10" dirty="0">
                <a:solidFill>
                  <a:srgbClr val="552D20">
                    <a:alpha val="100000"/>
                  </a:srgbClr>
                </a:solidFill>
                <a:latin typeface="黑体" panose="02010609060101010101" charset="-122"/>
                <a:ea typeface="黑体" panose="02010609060101010101" charset="-122"/>
                <a:cs typeface="黑体" panose="02010609060101010101" charset="-122"/>
                <a:sym typeface="+mn-ea"/>
              </a:rPr>
              <a:t>代化。</a:t>
            </a:r>
            <a:r>
              <a:rPr kern="0" spc="-40" dirty="0">
                <a:solidFill>
                  <a:srgbClr val="552D20">
                    <a:alpha val="100000"/>
                  </a:srgbClr>
                </a:solidFill>
                <a:latin typeface="黑体" panose="02010609060101010101" charset="-122"/>
                <a:ea typeface="黑体" panose="02010609060101010101" charset="-122"/>
                <a:cs typeface="黑体" panose="02010609060101010101" charset="-122"/>
                <a:sym typeface="+mn-ea"/>
              </a:rPr>
              <a:t> </a:t>
            </a:r>
            <a:r>
              <a:rPr kern="0" spc="10" dirty="0">
                <a:solidFill>
                  <a:srgbClr val="552D20">
                    <a:alpha val="100000"/>
                  </a:srgbClr>
                </a:solidFill>
                <a:latin typeface="黑体" panose="02010609060101010101" charset="-122"/>
                <a:ea typeface="黑体" panose="02010609060101010101" charset="-122"/>
                <a:cs typeface="黑体" panose="02010609060101010101" charset="-122"/>
                <a:sym typeface="+mn-ea"/>
              </a:rPr>
              <a:t>物质富足、精神富有是</a:t>
            </a:r>
            <a:r>
              <a:rPr kern="0" spc="20" dirty="0">
                <a:solidFill>
                  <a:srgbClr val="552D20">
                    <a:alpha val="100000"/>
                  </a:srgbClr>
                </a:solidFill>
                <a:latin typeface="黑体" panose="02010609060101010101" charset="-122"/>
                <a:ea typeface="黑体" panose="02010609060101010101" charset="-122"/>
                <a:cs typeface="黑体" panose="02010609060101010101" charset="-122"/>
                <a:sym typeface="+mn-ea"/>
              </a:rPr>
              <a:t>社会主义现代化的根本要求。物质贫困不是社会主义，精神贫乏也不是社会主义。我们不</a:t>
            </a:r>
            <a:r>
              <a:rPr kern="0" spc="80" dirty="0">
                <a:solidFill>
                  <a:srgbClr val="552D20">
                    <a:alpha val="100000"/>
                  </a:srgbClr>
                </a:solidFill>
                <a:latin typeface="黑体" panose="02010609060101010101" charset="-122"/>
                <a:ea typeface="黑体" panose="02010609060101010101" charset="-122"/>
                <a:cs typeface="黑体" panose="02010609060101010101" charset="-122"/>
                <a:sym typeface="+mn-ea"/>
              </a:rPr>
              <a:t> </a:t>
            </a:r>
            <a:r>
              <a:rPr kern="0" spc="20" dirty="0">
                <a:solidFill>
                  <a:srgbClr val="552D20">
                    <a:alpha val="100000"/>
                  </a:srgbClr>
                </a:solidFill>
                <a:latin typeface="黑体" panose="02010609060101010101" charset="-122"/>
                <a:ea typeface="黑体" panose="02010609060101010101" charset="-122"/>
                <a:cs typeface="黑体" panose="02010609060101010101" charset="-122"/>
                <a:sym typeface="+mn-ea"/>
              </a:rPr>
              <a:t>断厚植现代化的物质基础，不断夯实人民幸福生活的物质条件，同时大力发展社会主义先</a:t>
            </a:r>
            <a:r>
              <a:rPr kern="0" dirty="0">
                <a:solidFill>
                  <a:srgbClr val="552D20">
                    <a:alpha val="100000"/>
                  </a:srgbClr>
                </a:solidFill>
                <a:latin typeface="黑体" panose="02010609060101010101" charset="-122"/>
                <a:ea typeface="黑体" panose="02010609060101010101" charset="-122"/>
                <a:cs typeface="黑体" panose="02010609060101010101" charset="-122"/>
                <a:sym typeface="+mn-ea"/>
              </a:rPr>
              <a:t>进文化，加强理想信念教育，传承中华文明，促</a:t>
            </a:r>
            <a:r>
              <a:rPr kern="0" spc="-10" dirty="0">
                <a:solidFill>
                  <a:srgbClr val="552D20">
                    <a:alpha val="100000"/>
                  </a:srgbClr>
                </a:solidFill>
                <a:latin typeface="黑体" panose="02010609060101010101" charset="-122"/>
                <a:ea typeface="黑体" panose="02010609060101010101" charset="-122"/>
                <a:cs typeface="黑体" panose="02010609060101010101" charset="-122"/>
                <a:sym typeface="+mn-ea"/>
              </a:rPr>
              <a:t>进物的全面丰富和人的全面发展。</a:t>
            </a:r>
            <a:endParaRPr lang="en-US" altLang="en-US" dirty="0"/>
          </a:p>
          <a:p>
            <a:pPr algn="l" rtl="0" eaLnBrk="0">
              <a:lnSpc>
                <a:spcPct val="100000"/>
              </a:lnSpc>
            </a:pPr>
            <a:endParaRPr sz="1800" kern="0" spc="20" dirty="0">
              <a:solidFill>
                <a:srgbClr val="582622">
                  <a:alpha val="100000"/>
                </a:srgbClr>
              </a:solidFill>
              <a:latin typeface="黑体" panose="02010609060101010101" charset="-122"/>
              <a:ea typeface="黑体" panose="02010609060101010101" charset="-122"/>
              <a:cs typeface="黑体" panose="02010609060101010101" charset="-122"/>
            </a:endParaRPr>
          </a:p>
        </p:txBody>
      </p:sp>
      <p:sp>
        <p:nvSpPr>
          <p:cNvPr id="15" name="矩形: 圆角 9"/>
          <p:cNvSpPr/>
          <p:nvPr/>
        </p:nvSpPr>
        <p:spPr>
          <a:xfrm>
            <a:off x="4786557" y="4681156"/>
            <a:ext cx="703144" cy="648222"/>
          </a:xfrm>
          <a:prstGeom prst="roundRect">
            <a:avLst>
              <a:gd name="adj" fmla="val 0"/>
            </a:avLst>
          </a:prstGeom>
          <a:solidFill>
            <a:srgbClr val="CC161C"/>
          </a:solidFill>
          <a:ln w="25400" cap="flat" cmpd="sng" algn="ctr">
            <a:noFill/>
            <a:prstDash val="solid"/>
          </a:ln>
          <a:effectLst/>
        </p:spPr>
        <p:txBody>
          <a:bodyPr lIns="91458" tIns="45729" rIns="91458" bIns="45729" rtlCol="0" anchor="ctr"/>
          <a:lstStyle/>
          <a:p>
            <a:pPr algn="ctr" defTabSz="1219200">
              <a:defRPr/>
            </a:pPr>
            <a:r>
              <a:rPr lang="en-US" altLang="zh-CN" sz="2800" dirty="0">
                <a:solidFill>
                  <a:schemeClr val="bg1"/>
                </a:solidFill>
                <a:latin typeface="方正清刻本悦宋简体" panose="02000000000000000000" pitchFamily="2" charset="-122"/>
                <a:ea typeface="方正清刻本悦宋简体" panose="02000000000000000000" pitchFamily="2" charset="-122"/>
                <a:sym typeface="+mn-ea"/>
              </a:rPr>
              <a:t>04</a:t>
            </a:r>
            <a:endParaRPr lang="zh-CN" altLang="en-US" sz="2800" b="1" kern="0" dirty="0">
              <a:solidFill>
                <a:srgbClr val="FFFAE3"/>
              </a:solidFill>
              <a:latin typeface="微软雅黑" panose="020B0503020204020204" pitchFamily="34" charset="-122"/>
            </a:endParaRPr>
          </a:p>
        </p:txBody>
      </p:sp>
      <p:sp>
        <p:nvSpPr>
          <p:cNvPr id="16" name="矩形: 圆角 16"/>
          <p:cNvSpPr/>
          <p:nvPr/>
        </p:nvSpPr>
        <p:spPr>
          <a:xfrm>
            <a:off x="5615305" y="3938270"/>
            <a:ext cx="6328410" cy="2275205"/>
          </a:xfrm>
          <a:prstGeom prst="roundRect">
            <a:avLst>
              <a:gd name="adj" fmla="val 0"/>
            </a:avLst>
          </a:prstGeom>
          <a:noFill/>
          <a:ln w="9525" cap="flat" cmpd="sng" algn="ctr">
            <a:solidFill>
              <a:srgbClr val="CC161C"/>
            </a:solidFill>
            <a:prstDash val="solid"/>
          </a:ln>
          <a:effectLst/>
        </p:spPr>
        <p:txBody>
          <a:bodyPr lIns="91458" tIns="45729" rIns="91458" bIns="45729" rtlCol="0" anchor="ctr"/>
          <a:lstStyle/>
          <a:p>
            <a:pPr marL="12700" indent="361950" algn="just" rtl="0" eaLnBrk="0">
              <a:lnSpc>
                <a:spcPct val="135000"/>
              </a:lnSpc>
              <a:spcBef>
                <a:spcPts val="5"/>
              </a:spcBef>
              <a:tabLst>
                <a:tab pos="685165" algn="l"/>
              </a:tabLst>
            </a:pPr>
            <a:r>
              <a:rPr kern="0" spc="-480" dirty="0">
                <a:solidFill>
                  <a:srgbClr val="582622">
                    <a:alpha val="100000"/>
                  </a:srgbClr>
                </a:solidFill>
                <a:latin typeface="黑体" panose="02010609060101010101" charset="-122"/>
                <a:ea typeface="黑体" panose="02010609060101010101" charset="-122"/>
                <a:cs typeface="黑体" panose="02010609060101010101" charset="-122"/>
                <a:sym typeface="+mn-ea"/>
              </a:rPr>
              <a:t> </a:t>
            </a:r>
            <a:r>
              <a:rPr b="1" kern="0" spc="10" dirty="0">
                <a:solidFill>
                  <a:srgbClr val="895343">
                    <a:alpha val="100000"/>
                  </a:srgbClr>
                </a:solidFill>
                <a:latin typeface="黑体" panose="02010609060101010101" charset="-122"/>
                <a:ea typeface="黑体" panose="02010609060101010101" charset="-122"/>
                <a:cs typeface="黑体" panose="02010609060101010101" charset="-122"/>
                <a:sym typeface="+mn-ea"/>
              </a:rPr>
              <a:t>——</a:t>
            </a:r>
            <a:r>
              <a:rPr b="1" kern="0" spc="10" dirty="0">
                <a:solidFill>
                  <a:srgbClr val="714738">
                    <a:alpha val="100000"/>
                  </a:srgbClr>
                </a:solidFill>
                <a:latin typeface="黑体" panose="02010609060101010101" charset="-122"/>
                <a:ea typeface="黑体" panose="02010609060101010101" charset="-122"/>
                <a:cs typeface="黑体" panose="02010609060101010101" charset="-122"/>
                <a:sym typeface="+mn-ea"/>
              </a:rPr>
              <a:t>中国式现代化是人与自然和谐共生的现代化。</a:t>
            </a:r>
            <a:r>
              <a:rPr kern="0" spc="160" dirty="0">
                <a:solidFill>
                  <a:srgbClr val="714738">
                    <a:alpha val="100000"/>
                  </a:srgbClr>
                </a:solidFill>
                <a:latin typeface="黑体" panose="02010609060101010101" charset="-122"/>
                <a:ea typeface="黑体" panose="02010609060101010101" charset="-122"/>
                <a:cs typeface="黑体" panose="02010609060101010101" charset="-122"/>
                <a:sym typeface="+mn-ea"/>
              </a:rPr>
              <a:t> </a:t>
            </a:r>
            <a:r>
              <a:rPr kern="0" spc="10" dirty="0">
                <a:solidFill>
                  <a:srgbClr val="714738">
                    <a:alpha val="100000"/>
                  </a:srgbClr>
                </a:solidFill>
                <a:latin typeface="黑体" panose="02010609060101010101" charset="-122"/>
                <a:ea typeface="黑体" panose="02010609060101010101" charset="-122"/>
                <a:cs typeface="黑体" panose="02010609060101010101" charset="-122"/>
                <a:sym typeface="+mn-ea"/>
              </a:rPr>
              <a:t>人</a:t>
            </a:r>
            <a:r>
              <a:rPr kern="0" dirty="0">
                <a:solidFill>
                  <a:srgbClr val="714738">
                    <a:alpha val="100000"/>
                  </a:srgbClr>
                </a:solidFill>
                <a:latin typeface="黑体" panose="02010609060101010101" charset="-122"/>
                <a:ea typeface="黑体" panose="02010609060101010101" charset="-122"/>
                <a:cs typeface="黑体" panose="02010609060101010101" charset="-122"/>
                <a:sym typeface="+mn-ea"/>
              </a:rPr>
              <a:t>与自然是生命共同体，无止境</a:t>
            </a:r>
            <a:r>
              <a:rPr kern="0" spc="20" dirty="0">
                <a:solidFill>
                  <a:srgbClr val="714738">
                    <a:alpha val="100000"/>
                  </a:srgbClr>
                </a:solidFill>
                <a:latin typeface="黑体" panose="02010609060101010101" charset="-122"/>
                <a:ea typeface="黑体" panose="02010609060101010101" charset="-122"/>
                <a:cs typeface="黑体" panose="02010609060101010101" charset="-122"/>
                <a:sym typeface="+mn-ea"/>
              </a:rPr>
              <a:t>地向自然索取甚至破坏自然必然会遭到大自然的报复。我们坚持可持续发展，坚持节约优先、保护优先、自然恢复为主的方针，像保护眼睛一样保护自然和生态</a:t>
            </a:r>
            <a:r>
              <a:rPr kern="0" spc="10" dirty="0">
                <a:solidFill>
                  <a:srgbClr val="714738">
                    <a:alpha val="100000"/>
                  </a:srgbClr>
                </a:solidFill>
                <a:latin typeface="黑体" panose="02010609060101010101" charset="-122"/>
                <a:ea typeface="黑体" panose="02010609060101010101" charset="-122"/>
                <a:cs typeface="黑体" panose="02010609060101010101" charset="-122"/>
                <a:sym typeface="+mn-ea"/>
              </a:rPr>
              <a:t>环境，坚定不移走</a:t>
            </a:r>
            <a:r>
              <a:rPr kern="0" spc="-10" dirty="0">
                <a:solidFill>
                  <a:srgbClr val="714738">
                    <a:alpha val="100000"/>
                  </a:srgbClr>
                </a:solidFill>
                <a:latin typeface="黑体" panose="02010609060101010101" charset="-122"/>
                <a:ea typeface="黑体" panose="02010609060101010101" charset="-122"/>
                <a:cs typeface="黑体" panose="02010609060101010101" charset="-122"/>
                <a:sym typeface="+mn-ea"/>
              </a:rPr>
              <a:t>生产发展、生活富裕、生态良好的文明发展道路，实现中华民族永续发展。</a:t>
            </a:r>
            <a:endParaRPr lang="zh-CN" altLang="en-US" sz="1800" kern="0" dirty="0">
              <a:latin typeface="微软雅黑" panose="020B0503020204020204" pitchFamily="34" charset="-122"/>
              <a:ea typeface="微软雅黑" panose="020B0503020204020204" pitchFamily="34" charset="-122"/>
            </a:endParaRPr>
          </a:p>
        </p:txBody>
      </p:sp>
      <p:sp>
        <p:nvSpPr>
          <p:cNvPr id="3" name="文本框 2"/>
          <p:cNvSpPr txBox="1"/>
          <p:nvPr>
            <p:custDataLst>
              <p:tags r:id="rId2"/>
            </p:custDataLst>
          </p:nvPr>
        </p:nvSpPr>
        <p:spPr>
          <a:xfrm>
            <a:off x="1141730" y="279400"/>
            <a:ext cx="10801350" cy="904875"/>
          </a:xfrm>
          <a:prstGeom prst="rect">
            <a:avLst/>
          </a:prstGeom>
          <a:noFill/>
        </p:spPr>
        <p:txBody>
          <a:bodyPr wrap="square" lIns="91438" tIns="45719" rIns="91438" bIns="45719" rtlCol="0">
            <a:noAutofit/>
          </a:bodyPr>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党的二十大关于全面建成社会主义现代化强国、</a:t>
            </a:r>
            <a:endPar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endParaRPr>
          </a:p>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以中国式现代化全面推进中华民族伟大复兴的战略部署</a:t>
            </a:r>
            <a:endParaRPr lang="zh-CN" altLang="en-US" sz="2000" b="1" dirty="0">
              <a:solidFill>
                <a:srgbClr val="CC161C"/>
              </a:solidFill>
              <a:latin typeface="微软雅黑" panose="020B0503020204020204" pitchFamily="34" charset="-122"/>
              <a:ea typeface="微软雅黑" panose="020B0503020204020204" pitchFamily="34" charset="-122"/>
            </a:endParaRPr>
          </a:p>
        </p:txBody>
      </p:sp>
      <p:pic>
        <p:nvPicPr>
          <p:cNvPr id="2" name="图片 1"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fltVal val="0"/>
                                          </p:val>
                                        </p:tav>
                                        <p:tav tm="100000">
                                          <p:val>
                                            <p:strVal val="#ppt_w"/>
                                          </p:val>
                                        </p:tav>
                                      </p:tavLst>
                                    </p:anim>
                                    <p:anim calcmode="lin" valueType="num">
                                      <p:cBhvr>
                                        <p:cTn id="31" dur="1000" fill="hold"/>
                                        <p:tgtEl>
                                          <p:spTgt spid="11"/>
                                        </p:tgtEl>
                                        <p:attrNameLst>
                                          <p:attrName>ppt_h</p:attrName>
                                        </p:attrNameLst>
                                      </p:cBhvr>
                                      <p:tavLst>
                                        <p:tav tm="0">
                                          <p:val>
                                            <p:fltVal val="0"/>
                                          </p:val>
                                        </p:tav>
                                        <p:tav tm="100000">
                                          <p:val>
                                            <p:strVal val="#ppt_h"/>
                                          </p:val>
                                        </p:tav>
                                      </p:tavLst>
                                    </p:anim>
                                    <p:animEffect transition="in" filter="fade">
                                      <p:cBhvr>
                                        <p:cTn id="32" dur="1000"/>
                                        <p:tgtEl>
                                          <p:spTgt spid="11"/>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1000"/>
                                        <p:tgtEl>
                                          <p:spTgt spid="12"/>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Effect transition="in" filter="fade">
                                      <p:cBhvr>
                                        <p:cTn id="42" dur="1000"/>
                                        <p:tgtEl>
                                          <p:spTgt spid="15"/>
                                        </p:tgtEl>
                                      </p:cBhvr>
                                    </p:animEffect>
                                  </p:childTnLst>
                                </p:cTn>
                              </p:par>
                            </p:childTnLst>
                          </p:cTn>
                        </p:par>
                        <p:par>
                          <p:cTn id="43" fill="hold">
                            <p:stCondLst>
                              <p:cond delay="350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0" grpId="0" bldLvl="0" animBg="1"/>
      <p:bldP spid="11" grpId="0" bldLvl="0" animBg="1"/>
      <p:bldP spid="12" grpId="0" bldLvl="0" animBg="1"/>
      <p:bldP spid="15" grpId="0" bldLvl="0" animBg="1"/>
      <p:bldP spid="1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1177322" y="2180861"/>
            <a:ext cx="2496277" cy="2496277"/>
          </a:xfrm>
          <a:prstGeom prst="ellipse">
            <a:avLst/>
          </a:prstGeom>
          <a:solidFill>
            <a:srgbClr val="CC161C"/>
          </a:solidFill>
          <a:ln w="12700" cap="flat" cmpd="sng" algn="ctr">
            <a:noFill/>
            <a:prstDash val="solid"/>
            <a:miter lim="800000"/>
          </a:ln>
          <a:effectLst/>
        </p:spPr>
        <p:txBody>
          <a:bodyPr rtlCol="0" anchor="ctr"/>
          <a:lstStyle/>
          <a:p>
            <a:pPr algn="ctr" defTabSz="1219200">
              <a:defRPr/>
            </a:pPr>
            <a:endParaRPr lang="zh-CN" altLang="en-US" sz="2400" kern="0" dirty="0">
              <a:solidFill>
                <a:srgbClr val="B2B2B2"/>
              </a:solidFill>
              <a:latin typeface="Ping Hei"/>
              <a:ea typeface="微软雅黑 Light" panose="020B0502040204020203" pitchFamily="34" charset="-122"/>
            </a:endParaRPr>
          </a:p>
        </p:txBody>
      </p:sp>
      <p:sp>
        <p:nvSpPr>
          <p:cNvPr id="9" name="矩形 8"/>
          <p:cNvSpPr/>
          <p:nvPr/>
        </p:nvSpPr>
        <p:spPr>
          <a:xfrm>
            <a:off x="1141730" y="2665095"/>
            <a:ext cx="2567305" cy="2200275"/>
          </a:xfrm>
          <a:prstGeom prst="rect">
            <a:avLst/>
          </a:prstGeom>
        </p:spPr>
        <p:txBody>
          <a:bodyPr wrap="square">
            <a:noAutofit/>
          </a:bodyPr>
          <a:lstStyle/>
          <a:p>
            <a:pPr algn="ctr" defTabSz="1219200"/>
            <a:r>
              <a:rPr lang="zh-CN" altLang="en-US" sz="4800" b="1" dirty="0">
                <a:solidFill>
                  <a:srgbClr val="FFFFFF"/>
                </a:solidFill>
                <a:latin typeface="微软雅黑" panose="020B0503020204020204" pitchFamily="34" charset="-122"/>
                <a:sym typeface="+mn-ea"/>
              </a:rPr>
              <a:t>中国式现代化</a:t>
            </a:r>
            <a:endParaRPr lang="en-US" altLang="en-US" sz="4800" dirty="0"/>
          </a:p>
          <a:p>
            <a:pPr algn="ctr" defTabSz="1219200"/>
            <a:endParaRPr lang="zh-CN" altLang="en-US" sz="4800" b="1" dirty="0">
              <a:solidFill>
                <a:srgbClr val="FFFFFF"/>
              </a:solidFill>
              <a:latin typeface="微软雅黑" panose="020B0503020204020204" pitchFamily="34" charset="-122"/>
            </a:endParaRPr>
          </a:p>
        </p:txBody>
      </p:sp>
      <p:sp>
        <p:nvSpPr>
          <p:cNvPr id="11" name="矩形: 圆角 9"/>
          <p:cNvSpPr/>
          <p:nvPr/>
        </p:nvSpPr>
        <p:spPr>
          <a:xfrm>
            <a:off x="4114727" y="3104608"/>
            <a:ext cx="703144" cy="648222"/>
          </a:xfrm>
          <a:prstGeom prst="roundRect">
            <a:avLst>
              <a:gd name="adj" fmla="val 0"/>
            </a:avLst>
          </a:prstGeom>
          <a:solidFill>
            <a:srgbClr val="CC161C"/>
          </a:solidFill>
          <a:ln w="25400" cap="flat" cmpd="sng" algn="ctr">
            <a:noFill/>
            <a:prstDash val="solid"/>
          </a:ln>
          <a:effectLst/>
        </p:spPr>
        <p:txBody>
          <a:bodyPr lIns="91458" tIns="45729" rIns="91458" bIns="45729" rtlCol="0" anchor="ctr"/>
          <a:lstStyle/>
          <a:p>
            <a:pPr algn="ctr" defTabSz="1219200">
              <a:defRPr/>
            </a:pPr>
            <a:r>
              <a:rPr lang="en-US" altLang="zh-CN" sz="2800" kern="0" dirty="0">
                <a:solidFill>
                  <a:srgbClr val="FFFAE3"/>
                </a:solidFill>
                <a:latin typeface="微软雅黑" panose="020B0503020204020204" pitchFamily="34" charset="-122"/>
              </a:rPr>
              <a:t>05</a:t>
            </a:r>
            <a:endParaRPr lang="en-US" altLang="zh-CN" sz="2800" kern="0" dirty="0">
              <a:solidFill>
                <a:srgbClr val="FFFAE3"/>
              </a:solidFill>
              <a:latin typeface="微软雅黑" panose="020B0503020204020204" pitchFamily="34" charset="-122"/>
            </a:endParaRPr>
          </a:p>
        </p:txBody>
      </p:sp>
      <p:sp>
        <p:nvSpPr>
          <p:cNvPr id="12" name="矩形: 圆角 16"/>
          <p:cNvSpPr/>
          <p:nvPr/>
        </p:nvSpPr>
        <p:spPr>
          <a:xfrm>
            <a:off x="5222875" y="1805940"/>
            <a:ext cx="6327775" cy="3246755"/>
          </a:xfrm>
          <a:prstGeom prst="roundRect">
            <a:avLst>
              <a:gd name="adj" fmla="val 0"/>
            </a:avLst>
          </a:prstGeom>
          <a:noFill/>
          <a:ln w="9525" cap="flat" cmpd="sng" algn="ctr">
            <a:solidFill>
              <a:srgbClr val="CC161C"/>
            </a:solidFill>
            <a:prstDash val="solid"/>
          </a:ln>
          <a:effectLst/>
        </p:spPr>
        <p:txBody>
          <a:bodyPr lIns="91458" tIns="45729" rIns="91458" bIns="45729" rtlCol="0" anchor="ctr"/>
          <a:lstStyle/>
          <a:p>
            <a:pPr marL="364490" algn="l" rtl="0" eaLnBrk="0">
              <a:lnSpc>
                <a:spcPct val="88000"/>
              </a:lnSpc>
            </a:pPr>
            <a:r>
              <a:rPr sz="2400" b="1" kern="0" spc="10" dirty="0">
                <a:solidFill>
                  <a:srgbClr val="895343">
                    <a:alpha val="100000"/>
                  </a:srgbClr>
                </a:solidFill>
                <a:latin typeface="黑体" panose="02010609060101010101" charset="-122"/>
                <a:ea typeface="黑体" panose="02010609060101010101" charset="-122"/>
                <a:cs typeface="黑体" panose="02010609060101010101" charset="-122"/>
                <a:sym typeface="+mn-ea"/>
              </a:rPr>
              <a:t>——</a:t>
            </a:r>
            <a:r>
              <a:rPr sz="2400" b="1" kern="0" spc="-10" dirty="0">
                <a:solidFill>
                  <a:srgbClr val="814E44">
                    <a:alpha val="100000"/>
                  </a:srgbClr>
                </a:solidFill>
                <a:latin typeface="黑体" panose="02010609060101010101" charset="-122"/>
                <a:ea typeface="黑体" panose="02010609060101010101" charset="-122"/>
                <a:cs typeface="黑体" panose="02010609060101010101" charset="-122"/>
                <a:sym typeface="+mn-ea"/>
              </a:rPr>
              <a:t>中国式现代化是走和平发展道路的现代化。</a:t>
            </a:r>
            <a:r>
              <a:rPr sz="2400" kern="0" spc="130" dirty="0">
                <a:solidFill>
                  <a:srgbClr val="814E44">
                    <a:alpha val="100000"/>
                  </a:srgbClr>
                </a:solidFill>
                <a:latin typeface="黑体" panose="02010609060101010101" charset="-122"/>
                <a:ea typeface="黑体" panose="02010609060101010101" charset="-122"/>
                <a:cs typeface="黑体" panose="02010609060101010101" charset="-122"/>
                <a:sym typeface="+mn-ea"/>
              </a:rPr>
              <a:t> </a:t>
            </a:r>
            <a:r>
              <a:rPr sz="2400" kern="0" spc="-10" dirty="0">
                <a:solidFill>
                  <a:srgbClr val="814E44">
                    <a:alpha val="100000"/>
                  </a:srgbClr>
                </a:solidFill>
                <a:latin typeface="黑体" panose="02010609060101010101" charset="-122"/>
                <a:ea typeface="黑体" panose="02010609060101010101" charset="-122"/>
                <a:cs typeface="黑体" panose="02010609060101010101" charset="-122"/>
                <a:sym typeface="+mn-ea"/>
              </a:rPr>
              <a:t>我国不走一些国家通过战争、</a:t>
            </a:r>
            <a:r>
              <a:rPr sz="2400" kern="0" spc="20" dirty="0">
                <a:solidFill>
                  <a:srgbClr val="814E44">
                    <a:alpha val="100000"/>
                  </a:srgbClr>
                </a:solidFill>
                <a:latin typeface="黑体" panose="02010609060101010101" charset="-122"/>
                <a:ea typeface="黑体" panose="02010609060101010101" charset="-122"/>
                <a:cs typeface="黑体" panose="02010609060101010101" charset="-122"/>
                <a:sym typeface="+mn-ea"/>
              </a:rPr>
              <a:t>殖民、掠夺等方式实现现代化的老路</a:t>
            </a:r>
            <a:r>
              <a:rPr sz="2400" kern="0" spc="10" dirty="0">
                <a:solidFill>
                  <a:srgbClr val="814E44">
                    <a:alpha val="100000"/>
                  </a:srgbClr>
                </a:solidFill>
                <a:latin typeface="黑体" panose="02010609060101010101" charset="-122"/>
                <a:ea typeface="黑体" panose="02010609060101010101" charset="-122"/>
                <a:cs typeface="黑体" panose="02010609060101010101" charset="-122"/>
                <a:sym typeface="+mn-ea"/>
              </a:rPr>
              <a:t>，那种损人利己、充满血腥罪恶的老路给广大发展中国家人民带来深重苦难。我们坚定站在历史正确的一边、站在人类文明进</a:t>
            </a:r>
            <a:r>
              <a:rPr sz="2400" kern="0" dirty="0">
                <a:solidFill>
                  <a:srgbClr val="814E44">
                    <a:alpha val="100000"/>
                  </a:srgbClr>
                </a:solidFill>
                <a:latin typeface="黑体" panose="02010609060101010101" charset="-122"/>
                <a:ea typeface="黑体" panose="02010609060101010101" charset="-122"/>
                <a:cs typeface="黑体" panose="02010609060101010101" charset="-122"/>
                <a:sym typeface="+mn-ea"/>
              </a:rPr>
              <a:t>步</a:t>
            </a:r>
            <a:r>
              <a:rPr sz="2400" kern="0" spc="20" dirty="0">
                <a:solidFill>
                  <a:srgbClr val="814E44">
                    <a:alpha val="100000"/>
                  </a:srgbClr>
                </a:solidFill>
                <a:latin typeface="黑体" panose="02010609060101010101" charset="-122"/>
                <a:ea typeface="黑体" panose="02010609060101010101" charset="-122"/>
                <a:cs typeface="黑体" panose="02010609060101010101" charset="-122"/>
                <a:sym typeface="+mn-ea"/>
              </a:rPr>
              <a:t>的一边，高举和平、发展、</a:t>
            </a:r>
            <a:r>
              <a:rPr sz="2400" kern="0" spc="10" dirty="0">
                <a:solidFill>
                  <a:srgbClr val="814E44">
                    <a:alpha val="100000"/>
                  </a:srgbClr>
                </a:solidFill>
                <a:latin typeface="黑体" panose="02010609060101010101" charset="-122"/>
                <a:ea typeface="黑体" panose="02010609060101010101" charset="-122"/>
                <a:cs typeface="黑体" panose="02010609060101010101" charset="-122"/>
                <a:sym typeface="+mn-ea"/>
              </a:rPr>
              <a:t>合作、共嬴旗帜，在坚定维护世界和平与发展中谋求自</a:t>
            </a:r>
            <a:r>
              <a:rPr sz="2400" kern="0" spc="-10" dirty="0">
                <a:solidFill>
                  <a:srgbClr val="814E44">
                    <a:alpha val="100000"/>
                  </a:srgbClr>
                </a:solidFill>
                <a:latin typeface="黑体" panose="02010609060101010101" charset="-122"/>
                <a:ea typeface="黑体" panose="02010609060101010101" charset="-122"/>
                <a:cs typeface="黑体" panose="02010609060101010101" charset="-122"/>
                <a:sym typeface="+mn-ea"/>
              </a:rPr>
              <a:t>身发展，又以自身发展更好维护世</a:t>
            </a:r>
            <a:r>
              <a:rPr sz="2400" kern="0" spc="-20" dirty="0">
                <a:solidFill>
                  <a:srgbClr val="814E44">
                    <a:alpha val="100000"/>
                  </a:srgbClr>
                </a:solidFill>
                <a:latin typeface="黑体" panose="02010609060101010101" charset="-122"/>
                <a:ea typeface="黑体" panose="02010609060101010101" charset="-122"/>
                <a:cs typeface="黑体" panose="02010609060101010101" charset="-122"/>
                <a:sym typeface="+mn-ea"/>
              </a:rPr>
              <a:t>界和平与发展。</a:t>
            </a:r>
            <a:endParaRPr sz="2400" kern="0" spc="20" dirty="0">
              <a:solidFill>
                <a:srgbClr val="582622">
                  <a:alpha val="100000"/>
                </a:srgbClr>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1141730" y="279400"/>
            <a:ext cx="10801350" cy="904875"/>
          </a:xfrm>
          <a:prstGeom prst="rect">
            <a:avLst/>
          </a:prstGeom>
          <a:noFill/>
        </p:spPr>
        <p:txBody>
          <a:bodyPr wrap="square" lIns="91438" tIns="45719" rIns="91438" bIns="45719" rtlCol="0">
            <a:noAutofit/>
          </a:bodyPr>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党的二十大关于全面建成社会主义现代化强国、</a:t>
            </a:r>
            <a:endPar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endParaRPr>
          </a:p>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以中国式现代化全面推进中华民族伟大复兴的战略部署</a:t>
            </a:r>
            <a:endParaRPr lang="zh-CN" altLang="en-US" sz="2000" b="1" dirty="0">
              <a:solidFill>
                <a:srgbClr val="CC161C"/>
              </a:solidFill>
              <a:latin typeface="微软雅黑" panose="020B0503020204020204" pitchFamily="34" charset="-122"/>
              <a:ea typeface="微软雅黑" panose="020B0503020204020204" pitchFamily="34" charset="-122"/>
            </a:endParaRPr>
          </a:p>
        </p:txBody>
      </p:sp>
      <p:pic>
        <p:nvPicPr>
          <p:cNvPr id="2" name="图片 1"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pic>
        <p:nvPicPr>
          <p:cNvPr id="7" name="图片 6"/>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Effect transition="in" filter="fade">
                                      <p:cBhvr>
                                        <p:cTn id="27" dur="1000"/>
                                        <p:tgtEl>
                                          <p:spTgt spid="11"/>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1" grpId="0" bldLvl="0" animBg="1"/>
      <p:bldP spid="1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矩形: 圆角 7"/>
          <p:cNvSpPr/>
          <p:nvPr/>
        </p:nvSpPr>
        <p:spPr>
          <a:xfrm>
            <a:off x="1200150" y="1932940"/>
            <a:ext cx="9791065" cy="668655"/>
          </a:xfrm>
          <a:prstGeom prst="roundRect">
            <a:avLst>
              <a:gd name="adj" fmla="val 0"/>
            </a:avLst>
          </a:prstGeom>
          <a:noFill/>
          <a:ln w="19050" cap="flat" cmpd="sng" algn="ctr">
            <a:solidFill>
              <a:srgbClr val="CC161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ndParaRPr>
          </a:p>
        </p:txBody>
      </p:sp>
      <p:sp>
        <p:nvSpPr>
          <p:cNvPr id="9" name="矩形 8"/>
          <p:cNvSpPr/>
          <p:nvPr/>
        </p:nvSpPr>
        <p:spPr>
          <a:xfrm>
            <a:off x="1200150" y="1933575"/>
            <a:ext cx="9791700" cy="553085"/>
          </a:xfrm>
          <a:prstGeom prst="rect">
            <a:avLst/>
          </a:prstGeom>
        </p:spPr>
        <p:txBody>
          <a:bodyPr wrap="square">
            <a:spAutoFit/>
          </a:bodyPr>
          <a:lstStyle/>
          <a:p>
            <a:pPr defTabSz="914400">
              <a:lnSpc>
                <a:spcPct val="150000"/>
              </a:lnSpc>
            </a:pPr>
            <a:r>
              <a:rPr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&gt;</a:t>
            </a:r>
            <a:r>
              <a:rPr lang="en-US"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坚持中国共产党领导，坚持中国特色</a:t>
            </a:r>
            <a:r>
              <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社会主义</a:t>
            </a:r>
            <a:r>
              <a:rPr lang="zh-CN"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endParaRPr lang="zh-CN" sz="2000" b="1"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10" name="矩形: 圆角 6"/>
          <p:cNvSpPr/>
          <p:nvPr/>
        </p:nvSpPr>
        <p:spPr>
          <a:xfrm>
            <a:off x="3029164" y="1183174"/>
            <a:ext cx="6332561" cy="638035"/>
          </a:xfrm>
          <a:prstGeom prst="roundRect">
            <a:avLst/>
          </a:prstGeom>
          <a:solidFill>
            <a:srgbClr val="CC161C"/>
          </a:solidFill>
          <a:ln w="12700" cap="flat" cmpd="sng" algn="ctr">
            <a:noFill/>
            <a:prstDash val="solid"/>
            <a:miter lim="800000"/>
          </a:ln>
          <a:effectLst/>
        </p:spPr>
        <p:txBody>
          <a:bodyPr rtlCol="0" anchor="ctr"/>
          <a:lstStyle/>
          <a:p>
            <a:pPr lvl="0" algn="ctr" defTabSz="914400">
              <a:defRPr/>
            </a:pPr>
            <a:r>
              <a:rPr sz="2400" b="1" kern="0" spc="-30" dirty="0">
                <a:solidFill>
                  <a:srgbClr val="FFFF00">
                    <a:alpha val="100000"/>
                  </a:srgbClr>
                </a:solidFill>
                <a:latin typeface="黑体" panose="02010609060101010101" charset="-122"/>
                <a:ea typeface="黑体" panose="02010609060101010101" charset="-122"/>
                <a:cs typeface="黑体" panose="02010609060101010101" charset="-122"/>
                <a:sym typeface="+mn-ea"/>
              </a:rPr>
              <a:t>中国式现代化的本质要求</a:t>
            </a:r>
            <a:endParaRPr kumimoji="0" lang="zh-CN" altLang="en-US"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1" name="矩形: 圆角 16"/>
          <p:cNvSpPr/>
          <p:nvPr/>
        </p:nvSpPr>
        <p:spPr>
          <a:xfrm>
            <a:off x="1200150" y="2936875"/>
            <a:ext cx="9792335" cy="680085"/>
          </a:xfrm>
          <a:prstGeom prst="roundRect">
            <a:avLst>
              <a:gd name="adj" fmla="val 0"/>
            </a:avLst>
          </a:prstGeom>
          <a:noFill/>
          <a:ln w="9525" cap="flat" cmpd="sng" algn="ctr">
            <a:solidFill>
              <a:srgbClr val="CC161C"/>
            </a:solidFill>
            <a:prstDash val="solid"/>
            <a:miter lim="800000"/>
          </a:ln>
          <a:effectLst/>
        </p:spPr>
        <p:txBody>
          <a:bodyPr rtlCol="0" anchor="ctr"/>
          <a:lstStyle/>
          <a:p>
            <a:pPr algn="l" rtl="0">
              <a:lnSpc>
                <a:spcPct val="150000"/>
              </a:lnSpc>
              <a:buClrTx/>
              <a:buSzTx/>
              <a:buFontTx/>
            </a:pPr>
            <a:r>
              <a:rPr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&gt;</a:t>
            </a:r>
            <a:r>
              <a:rPr lang="en-US"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实现高质量发展，发展全过程人民民主</a:t>
            </a:r>
            <a:r>
              <a:rPr lang="zh-CN"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endParaRPr lang="zh-CN"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13" name="矩形: 圆角 16"/>
          <p:cNvSpPr/>
          <p:nvPr/>
        </p:nvSpPr>
        <p:spPr>
          <a:xfrm>
            <a:off x="1198880" y="4954905"/>
            <a:ext cx="9792335" cy="641350"/>
          </a:xfrm>
          <a:prstGeom prst="roundRect">
            <a:avLst>
              <a:gd name="adj" fmla="val 0"/>
            </a:avLst>
          </a:prstGeom>
          <a:noFill/>
          <a:ln w="9525" cap="flat" cmpd="sng" algn="ctr">
            <a:solidFill>
              <a:srgbClr val="CC161C"/>
            </a:solidFill>
            <a:prstDash val="solid"/>
            <a:miter lim="800000"/>
          </a:ln>
          <a:effectLst/>
        </p:spPr>
        <p:txBody>
          <a:bodyPr rtlCol="0" anchor="ctr"/>
          <a:lstStyle/>
          <a:p>
            <a:pPr algn="just" defTabSz="914400"/>
            <a:r>
              <a:rPr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&gt;</a:t>
            </a:r>
            <a:r>
              <a:rPr lang="en-US"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促进人与自然和谐共生，推动构建人类命运共同体，创造人类文明新形态</a:t>
            </a:r>
            <a:r>
              <a:rPr lang="zh-CN"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r>
              <a:rPr lang="en-US"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lang="en-US"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endParaRPr lang="en-US" sz="18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custDataLst>
              <p:tags r:id="rId2"/>
            </p:custDataLst>
          </p:nvPr>
        </p:nvSpPr>
        <p:spPr>
          <a:xfrm>
            <a:off x="1141730" y="279400"/>
            <a:ext cx="10801350" cy="904875"/>
          </a:xfrm>
          <a:prstGeom prst="rect">
            <a:avLst/>
          </a:prstGeom>
          <a:noFill/>
        </p:spPr>
        <p:txBody>
          <a:bodyPr wrap="square" lIns="91438" tIns="45719" rIns="91438" bIns="45719" rtlCol="0">
            <a:noAutofit/>
          </a:bodyPr>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党的二十大关于全面建成社会主义现代化强国、</a:t>
            </a:r>
            <a:endPar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endParaRPr>
          </a:p>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以中国式现代化全面推进中华民族伟大复兴的战略</a:t>
            </a:r>
            <a:r>
              <a:rPr lang="zh-CN"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部署</a:t>
            </a:r>
            <a:endParaRPr lang="zh-CN"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7" name="矩形: 圆角 7"/>
          <p:cNvSpPr/>
          <p:nvPr>
            <p:custDataLst>
              <p:tags r:id="rId3"/>
            </p:custDataLst>
          </p:nvPr>
        </p:nvSpPr>
        <p:spPr>
          <a:xfrm>
            <a:off x="1201420" y="3952240"/>
            <a:ext cx="9791065" cy="667385"/>
          </a:xfrm>
          <a:prstGeom prst="roundRect">
            <a:avLst>
              <a:gd name="adj" fmla="val 0"/>
            </a:avLst>
          </a:prstGeom>
          <a:noFill/>
          <a:ln w="19050" cap="flat" cmpd="sng" algn="ctr">
            <a:solidFill>
              <a:srgbClr val="CC161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ndParaRPr>
          </a:p>
        </p:txBody>
      </p:sp>
      <p:pic>
        <p:nvPicPr>
          <p:cNvPr id="15" name="图片 14" descr="C:/Users/xiu'ting/Desktop/d9cb1e75da319d55cec5ad72ee45208.jpgd9cb1e75da319d55cec5ad72ee45208"/>
          <p:cNvPicPr>
            <a:picLocks noChangeAspect="1"/>
          </p:cNvPicPr>
          <p:nvPr>
            <p:custDataLst>
              <p:tags r:id="rId4"/>
            </p:custDataLst>
          </p:nvPr>
        </p:nvPicPr>
        <p:blipFill>
          <a:blip r:embed="rId5"/>
          <a:srcRect l="-6933" t="-5639" r="-4876" b="-17845"/>
          <a:stretch>
            <a:fillRect/>
          </a:stretch>
        </p:blipFill>
        <p:spPr>
          <a:xfrm>
            <a:off x="153035" y="137795"/>
            <a:ext cx="988695" cy="1102360"/>
          </a:xfrm>
          <a:prstGeom prst="rect">
            <a:avLst/>
          </a:prstGeom>
        </p:spPr>
      </p:pic>
      <p:pic>
        <p:nvPicPr>
          <p:cNvPr id="16" name="图片 15"/>
          <p:cNvPicPr>
            <a:picLocks noChangeAspect="1"/>
          </p:cNvPicPr>
          <p:nvPr>
            <p:custDataLst>
              <p:tags r:id="rId6"/>
            </p:custDataLst>
          </p:nvPr>
        </p:nvPicPr>
        <p:blipFill rotWithShape="1">
          <a:blip r:embed="rId7"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
        <p:nvSpPr>
          <p:cNvPr id="18" name="文本框 17"/>
          <p:cNvSpPr txBox="1"/>
          <p:nvPr/>
        </p:nvSpPr>
        <p:spPr>
          <a:xfrm>
            <a:off x="1198880" y="4097020"/>
            <a:ext cx="7216140" cy="494030"/>
          </a:xfrm>
          <a:prstGeom prst="rect">
            <a:avLst/>
          </a:prstGeom>
          <a:noFill/>
        </p:spPr>
        <p:txBody>
          <a:bodyPr wrap="square" rtlCol="0">
            <a:noAutofit/>
          </a:bodyPr>
          <a:p>
            <a:r>
              <a:rPr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&gt;</a:t>
            </a:r>
            <a:r>
              <a:rPr lang="en-US"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丰富人民精神世界，实现全体人民共同富裕</a:t>
            </a:r>
            <a:r>
              <a:rPr lang="zh-CN"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endParaRPr lang="zh-CN" kern="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7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p:tgtEl>
                                          <p:spTgt spid="9"/>
                                        </p:tgtEl>
                                        <p:attrNameLst>
                                          <p:attrName>ppt_y</p:attrName>
                                        </p:attrNameLst>
                                      </p:cBhvr>
                                      <p:tavLst>
                                        <p:tav tm="0">
                                          <p:val>
                                            <p:strVal val="#ppt_y+#ppt_h*1.125000"/>
                                          </p:val>
                                        </p:tav>
                                        <p:tav tm="100000">
                                          <p:val>
                                            <p:strVal val="#ppt_y"/>
                                          </p:val>
                                        </p:tav>
                                      </p:tavLst>
                                    </p:anim>
                                    <p:animEffect transition="in" filter="wipe(up)">
                                      <p:cBhvr>
                                        <p:cTn id="23" dur="10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1000"/>
                                        <p:tgtEl>
                                          <p:spTgt spid="11"/>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1000"/>
                                        <p:tgtEl>
                                          <p:spTgt spid="13"/>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4500"/>
                            </p:stCondLst>
                            <p:childTnLst>
                              <p:par>
                                <p:cTn id="36" presetID="2" presetClass="entr" presetSubtype="3"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1+#ppt_w/2"/>
                                          </p:val>
                                        </p:tav>
                                        <p:tav tm="100000">
                                          <p:val>
                                            <p:strVal val="#ppt_x"/>
                                          </p:val>
                                        </p:tav>
                                      </p:tavLst>
                                    </p:anim>
                                    <p:anim calcmode="lin" valueType="num">
                                      <p:cBhvr additive="base">
                                        <p:cTn id="39"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0" grpId="0" bldLvl="0" animBg="1"/>
      <p:bldP spid="11" grpId="0" bldLvl="0" animBg="1"/>
      <p:bldP spid="13" grpId="0" bldLvl="0" animBg="1"/>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矩形: 圆角 7"/>
          <p:cNvSpPr/>
          <p:nvPr/>
        </p:nvSpPr>
        <p:spPr>
          <a:xfrm>
            <a:off x="1200785" y="2332990"/>
            <a:ext cx="1600200" cy="432435"/>
          </a:xfrm>
          <a:prstGeom prst="roundRect">
            <a:avLst>
              <a:gd name="adj" fmla="val 0"/>
            </a:avLst>
          </a:prstGeom>
          <a:solidFill>
            <a:srgbClr val="FFFF00"/>
          </a:solidFill>
          <a:ln w="19050" cap="flat" cmpd="sng" algn="ctr">
            <a:solidFill>
              <a:srgbClr val="CC161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ndParaRPr>
          </a:p>
        </p:txBody>
      </p:sp>
      <p:sp>
        <p:nvSpPr>
          <p:cNvPr id="9" name="矩形 8"/>
          <p:cNvSpPr/>
          <p:nvPr/>
        </p:nvSpPr>
        <p:spPr>
          <a:xfrm>
            <a:off x="1200785" y="2241550"/>
            <a:ext cx="1599565" cy="817880"/>
          </a:xfrm>
          <a:prstGeom prst="rect">
            <a:avLst/>
          </a:prstGeom>
        </p:spPr>
        <p:txBody>
          <a:bodyPr wrap="square">
            <a:noAutofit/>
          </a:bodyPr>
          <a:lstStyle/>
          <a:p>
            <a:pPr algn="ctr" defTabSz="914400">
              <a:lnSpc>
                <a:spcPct val="150000"/>
              </a:lnSpc>
            </a:pPr>
            <a:r>
              <a:rPr lang="zh-CN" altLang="en-US" b="1" dirty="0">
                <a:solidFill>
                  <a:srgbClr val="CC161C"/>
                </a:solidFill>
                <a:latin typeface="微软雅黑" panose="020B0503020204020204" pitchFamily="34" charset="-122"/>
                <a:ea typeface="微软雅黑" panose="020B0503020204020204" pitchFamily="34" charset="-122"/>
                <a:cs typeface="Times New Roman" panose="02020603050405020304" pitchFamily="18" charset="0"/>
                <a:sym typeface="+mn-ea"/>
              </a:rPr>
              <a:t>文章强调</a:t>
            </a:r>
            <a:endParaRPr lang="zh-CN" altLang="en-US" b="1" dirty="0">
              <a:solidFill>
                <a:srgbClr val="CC161C"/>
              </a:solidFill>
              <a:latin typeface="微软雅黑" panose="020B0503020204020204" pitchFamily="34" charset="-122"/>
              <a:ea typeface="微软雅黑" panose="020B0503020204020204" pitchFamily="34" charset="-122"/>
              <a:cs typeface="Times New Roman" panose="02020603050405020304" pitchFamily="18" charset="0"/>
            </a:endParaRPr>
          </a:p>
          <a:p>
            <a:pPr algn="ctr" defTabSz="914400">
              <a:lnSpc>
                <a:spcPct val="150000"/>
              </a:lnSpc>
            </a:pPr>
            <a:endParaRPr lang="zh-CN" altLang="en-US" sz="1800" b="1" dirty="0">
              <a:solidFill>
                <a:srgbClr val="CC161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矩形: 圆角 6"/>
          <p:cNvSpPr/>
          <p:nvPr/>
        </p:nvSpPr>
        <p:spPr>
          <a:xfrm>
            <a:off x="2490470" y="1341120"/>
            <a:ext cx="6888480" cy="786130"/>
          </a:xfrm>
          <a:prstGeom prst="roundRect">
            <a:avLst/>
          </a:prstGeom>
          <a:solidFill>
            <a:srgbClr val="CC161C"/>
          </a:solidFill>
          <a:ln w="12700" cap="flat" cmpd="sng" algn="ctr">
            <a:noFill/>
            <a:prstDash val="solid"/>
            <a:miter lim="800000"/>
          </a:ln>
          <a:effectLst/>
        </p:spPr>
        <p:txBody>
          <a:bodyPr rtlCol="0" anchor="ctr"/>
          <a:lstStyle/>
          <a:p>
            <a:pPr lvl="0" algn="l" defTabSz="914400">
              <a:defRPr/>
            </a:pPr>
            <a:endParaRPr kumimoji="0" lang="zh-CN" altLang="en-US"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1" name="矩形: 圆角 16"/>
          <p:cNvSpPr/>
          <p:nvPr/>
        </p:nvSpPr>
        <p:spPr>
          <a:xfrm>
            <a:off x="1200150" y="2975610"/>
            <a:ext cx="9792335" cy="452755"/>
          </a:xfrm>
          <a:prstGeom prst="roundRect">
            <a:avLst>
              <a:gd name="adj" fmla="val 0"/>
            </a:avLst>
          </a:prstGeom>
          <a:noFill/>
          <a:ln w="9525" cap="flat" cmpd="sng" algn="ctr">
            <a:solidFill>
              <a:srgbClr val="CC161C"/>
            </a:solidFill>
            <a:prstDash val="solid"/>
            <a:miter lim="800000"/>
          </a:ln>
          <a:effectLst/>
        </p:spPr>
        <p:txBody>
          <a:bodyPr rtlCol="0" anchor="ctr"/>
          <a:lstStyle/>
          <a:p>
            <a:pPr algn="just" defTabSz="914400"/>
            <a:r>
              <a:rPr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一个国家走向现代化，既要遵循现代化一般规律，更要符合本国实际，具有本国特色。</a:t>
            </a:r>
            <a:endParaRPr lang="zh-CN" altLang="en-US" sz="1800" kern="0" dirty="0">
              <a:latin typeface="微软雅黑" panose="020B0503020204020204" pitchFamily="34" charset="-122"/>
              <a:ea typeface="微软雅黑" panose="020B0503020204020204" pitchFamily="34" charset="-122"/>
            </a:endParaRPr>
          </a:p>
        </p:txBody>
      </p:sp>
      <p:sp>
        <p:nvSpPr>
          <p:cNvPr id="12" name="矩形: 圆角 16"/>
          <p:cNvSpPr/>
          <p:nvPr/>
        </p:nvSpPr>
        <p:spPr>
          <a:xfrm>
            <a:off x="1200150" y="3709035"/>
            <a:ext cx="9792335" cy="443230"/>
          </a:xfrm>
          <a:prstGeom prst="roundRect">
            <a:avLst>
              <a:gd name="adj" fmla="val 0"/>
            </a:avLst>
          </a:prstGeom>
          <a:noFill/>
          <a:ln w="9525" cap="flat" cmpd="sng" algn="ctr">
            <a:solidFill>
              <a:srgbClr val="CC161C"/>
            </a:solidFill>
            <a:prstDash val="solid"/>
            <a:miter lim="800000"/>
          </a:ln>
          <a:effectLst/>
        </p:spPr>
        <p:txBody>
          <a:bodyPr rtlCol="0" anchor="ctr"/>
          <a:lstStyle/>
          <a:p>
            <a:pPr marL="57150" algn="l" rtl="0" eaLnBrk="0">
              <a:lnSpc>
                <a:spcPct val="95000"/>
              </a:lnSpc>
              <a:spcBef>
                <a:spcPts val="780"/>
              </a:spcBef>
            </a:pPr>
            <a:r>
              <a:rPr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中国式现代化既有各国现代化的共同</a:t>
            </a:r>
            <a:r>
              <a:rPr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特征，更有基于自己国情的鲜明特色。</a:t>
            </a:r>
            <a:endParaRPr lang="zh-CN" altLang="en-US" sz="1800" kern="0" dirty="0">
              <a:latin typeface="微软雅黑" panose="020B0503020204020204" pitchFamily="34" charset="-122"/>
              <a:ea typeface="微软雅黑" panose="020B0503020204020204" pitchFamily="34" charset="-122"/>
            </a:endParaRPr>
          </a:p>
        </p:txBody>
      </p:sp>
      <p:sp>
        <p:nvSpPr>
          <p:cNvPr id="13" name="矩形: 圆角 16"/>
          <p:cNvSpPr/>
          <p:nvPr/>
        </p:nvSpPr>
        <p:spPr>
          <a:xfrm>
            <a:off x="1200150" y="4415790"/>
            <a:ext cx="9792335" cy="468630"/>
          </a:xfrm>
          <a:prstGeom prst="roundRect">
            <a:avLst>
              <a:gd name="adj" fmla="val 0"/>
            </a:avLst>
          </a:prstGeom>
          <a:noFill/>
          <a:ln w="9525" cap="flat" cmpd="sng" algn="ctr">
            <a:solidFill>
              <a:srgbClr val="CC161C"/>
            </a:solidFill>
            <a:prstDash val="solid"/>
            <a:miter lim="800000"/>
          </a:ln>
          <a:effectLst/>
        </p:spPr>
        <p:txBody>
          <a:bodyPr rtlCol="0" anchor="ctr"/>
          <a:lstStyle/>
          <a:p>
            <a:pPr algn="just" defTabSz="914400"/>
            <a:r>
              <a:rPr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党的二十大报告明确概括了中国式现代化5个方面的特色，深刻揭示</a:t>
            </a:r>
            <a:r>
              <a:rPr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了中国式现代化的科学内涵。</a:t>
            </a:r>
            <a:endParaRPr lang="zh-CN" altLang="en-US" sz="1800" kern="0" dirty="0">
              <a:latin typeface="微软雅黑" panose="020B0503020204020204" pitchFamily="34" charset="-122"/>
              <a:ea typeface="微软雅黑" panose="020B0503020204020204" pitchFamily="34" charset="-122"/>
            </a:endParaRPr>
          </a:p>
        </p:txBody>
      </p:sp>
      <p:sp>
        <p:nvSpPr>
          <p:cNvPr id="3" name="文本框 2"/>
          <p:cNvSpPr txBox="1"/>
          <p:nvPr>
            <p:custDataLst>
              <p:tags r:id="rId2"/>
            </p:custDataLst>
          </p:nvPr>
        </p:nvSpPr>
        <p:spPr>
          <a:xfrm>
            <a:off x="1141730" y="279400"/>
            <a:ext cx="10801350" cy="904875"/>
          </a:xfrm>
          <a:prstGeom prst="rect">
            <a:avLst/>
          </a:prstGeom>
          <a:noFill/>
        </p:spPr>
        <p:txBody>
          <a:bodyPr wrap="square" lIns="91438" tIns="45719" rIns="91438" bIns="45719" rtlCol="0">
            <a:noAutofit/>
          </a:bodyPr>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党的二十大关于全面建成社会主义现代化强国、</a:t>
            </a:r>
            <a:endPar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endParaRPr>
          </a:p>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以中国式现代化全面推进中华民族伟大复兴的战略</a:t>
            </a:r>
            <a:r>
              <a:rPr lang="zh-CN"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部署</a:t>
            </a:r>
            <a:endParaRPr lang="zh-CN"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18" name="文本框 17"/>
          <p:cNvSpPr txBox="1"/>
          <p:nvPr/>
        </p:nvSpPr>
        <p:spPr>
          <a:xfrm>
            <a:off x="635" y="5343525"/>
            <a:ext cx="12191365" cy="824865"/>
          </a:xfrm>
          <a:prstGeom prst="rect">
            <a:avLst/>
          </a:prstGeom>
          <a:noFill/>
        </p:spPr>
        <p:txBody>
          <a:bodyPr wrap="square" rtlCol="0" anchor="t">
            <a:noAutofit/>
          </a:bodyPr>
          <a:p>
            <a:pPr marL="215900" algn="ctr" rtl="0" eaLnBrk="0">
              <a:lnSpc>
                <a:spcPct val="88000"/>
              </a:lnSpc>
              <a:spcBef>
                <a:spcPts val="780"/>
              </a:spcBef>
            </a:pPr>
            <a:r>
              <a:rPr sz="2400" b="1"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这既是理论概括，也是实践要求，为全面建成社会主义现代化强国、实现中华民族伟大复兴指明了一条</a:t>
            </a:r>
            <a:r>
              <a:rPr sz="2400" b="1"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康庄大道。</a:t>
            </a:r>
            <a:endParaRPr lang="zh-CN" altLang="en-US" sz="2400" b="1"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pic>
        <p:nvPicPr>
          <p:cNvPr id="2" name="图片 1"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sp>
        <p:nvSpPr>
          <p:cNvPr id="7" name="文本框 6"/>
          <p:cNvSpPr txBox="1"/>
          <p:nvPr/>
        </p:nvSpPr>
        <p:spPr>
          <a:xfrm>
            <a:off x="2584450" y="1388745"/>
            <a:ext cx="6687185" cy="739775"/>
          </a:xfrm>
          <a:prstGeom prst="rect">
            <a:avLst/>
          </a:prstGeom>
          <a:noFill/>
        </p:spPr>
        <p:txBody>
          <a:bodyPr wrap="square" rtlCol="0">
            <a:noAutofit/>
          </a:bodyPr>
          <a:p>
            <a:r>
              <a:rPr sz="2000" b="1" kern="0" spc="20" dirty="0">
                <a:solidFill>
                  <a:srgbClr val="FFFFFF">
                    <a:alpha val="100000"/>
                  </a:srgbClr>
                </a:solidFill>
                <a:latin typeface="黑体" panose="02010609060101010101" charset="-122"/>
                <a:ea typeface="黑体" panose="02010609060101010101" charset="-122"/>
                <a:cs typeface="黑体" panose="02010609060101010101" charset="-122"/>
                <a:sym typeface="+mn-ea"/>
              </a:rPr>
              <a:t>《求是》杂志发表习近平总书记重要文章《中国式现代化</a:t>
            </a:r>
            <a:r>
              <a:rPr sz="2000" b="1" kern="0" spc="10" dirty="0">
                <a:solidFill>
                  <a:srgbClr val="FFFFFF">
                    <a:alpha val="100000"/>
                  </a:srgbClr>
                </a:solidFill>
                <a:latin typeface="黑体" panose="02010609060101010101" charset="-122"/>
                <a:ea typeface="黑体" panose="02010609060101010101" charset="-122"/>
                <a:cs typeface="黑体" panose="02010609060101010101" charset="-122"/>
                <a:sym typeface="+mn-ea"/>
              </a:rPr>
              <a:t>是强国建设、</a:t>
            </a:r>
            <a:r>
              <a:rPr sz="2000" b="1" kern="0" spc="60" dirty="0">
                <a:solidFill>
                  <a:srgbClr val="FFFFFF">
                    <a:alpha val="100000"/>
                  </a:srgbClr>
                </a:solidFill>
                <a:latin typeface="黑体" panose="02010609060101010101" charset="-122"/>
                <a:ea typeface="黑体" panose="02010609060101010101" charset="-122"/>
                <a:cs typeface="黑体" panose="02010609060101010101" charset="-122"/>
                <a:sym typeface="+mn-ea"/>
              </a:rPr>
              <a:t>民族复兴的康庄大道》</a:t>
            </a:r>
            <a:endParaRPr kumimoji="0" lang="zh-CN" altLang="en-US"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p>
            <a:endParaRPr lang="zh-CN" altLang="en-US" sz="20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7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p:tgtEl>
                                          <p:spTgt spid="9"/>
                                        </p:tgtEl>
                                        <p:attrNameLst>
                                          <p:attrName>ppt_y</p:attrName>
                                        </p:attrNameLst>
                                      </p:cBhvr>
                                      <p:tavLst>
                                        <p:tav tm="0">
                                          <p:val>
                                            <p:strVal val="#ppt_y+#ppt_h*1.125000"/>
                                          </p:val>
                                        </p:tav>
                                        <p:tav tm="100000">
                                          <p:val>
                                            <p:strVal val="#ppt_y"/>
                                          </p:val>
                                        </p:tav>
                                      </p:tavLst>
                                    </p:anim>
                                    <p:animEffect transition="in" filter="wipe(up)">
                                      <p:cBhvr>
                                        <p:cTn id="23" dur="10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1000"/>
                                        <p:tgtEl>
                                          <p:spTgt spid="11"/>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childTnLst>
                          </p:cTn>
                        </p:par>
                        <p:par>
                          <p:cTn id="32" fill="hold">
                            <p:stCondLst>
                              <p:cond delay="4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1000"/>
                                        <p:tgtEl>
                                          <p:spTgt spid="13"/>
                                        </p:tgtEl>
                                      </p:cBhvr>
                                    </p:animEffect>
                                  </p:childTnLst>
                                </p:cTn>
                              </p:par>
                            </p:childTnLst>
                          </p:cTn>
                        </p:par>
                        <p:par>
                          <p:cTn id="36" fill="hold">
                            <p:stCondLst>
                              <p:cond delay="5500"/>
                            </p:stCondLst>
                            <p:childTnLst>
                              <p:par>
                                <p:cTn id="37" presetID="4" presetClass="entr" presetSubtype="16"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ox(in)">
                                      <p:cBhvr>
                                        <p:cTn id="3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0" grpId="0" bldLvl="0" animBg="1"/>
      <p:bldP spid="11" grpId="0" bldLvl="0" animBg="1"/>
      <p:bldP spid="12" grpId="0" bldLvl="0" animBg="1"/>
      <p:bldP spid="13" grpId="0" bldLvl="0" animBg="1"/>
      <p:bldP spid="18" grpId="0"/>
      <p:bldP spid="1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矩形: 圆角 9"/>
          <p:cNvSpPr/>
          <p:nvPr/>
        </p:nvSpPr>
        <p:spPr>
          <a:xfrm>
            <a:off x="1148080" y="1790700"/>
            <a:ext cx="1008380" cy="1397635"/>
          </a:xfrm>
          <a:prstGeom prst="roundRect">
            <a:avLst>
              <a:gd name="adj" fmla="val 0"/>
            </a:avLst>
          </a:prstGeom>
          <a:solidFill>
            <a:srgbClr val="CC161C"/>
          </a:solidFill>
          <a:ln w="25400" cap="flat" cmpd="sng" algn="ctr">
            <a:noFill/>
            <a:prstDash val="solid"/>
          </a:ln>
          <a:effectLst/>
        </p:spPr>
        <p:txBody>
          <a:bodyPr lIns="91458" tIns="45729" rIns="91458" bIns="45729" rtlCol="0" anchor="ctr"/>
          <a:lstStyle/>
          <a:p>
            <a:pPr algn="ctr" defTabSz="1219200">
              <a:defRPr/>
            </a:pPr>
            <a:r>
              <a:rPr sz="2800" b="1" kern="0" spc="-70" dirty="0">
                <a:solidFill>
                  <a:srgbClr val="FDF62B">
                    <a:alpha val="100000"/>
                  </a:srgbClr>
                </a:solidFill>
                <a:latin typeface="黑体" panose="02010609060101010101" charset="-122"/>
                <a:ea typeface="黑体" panose="02010609060101010101" charset="-122"/>
                <a:cs typeface="黑体" panose="02010609060101010101" charset="-122"/>
                <a:sym typeface="+mn-ea"/>
              </a:rPr>
              <a:t>文章</a:t>
            </a:r>
            <a:r>
              <a:rPr lang="zh-CN" sz="2800" b="1" kern="0" spc="-70" dirty="0">
                <a:solidFill>
                  <a:srgbClr val="FDF62B">
                    <a:alpha val="100000"/>
                  </a:srgbClr>
                </a:solidFill>
                <a:latin typeface="黑体" panose="02010609060101010101" charset="-122"/>
                <a:ea typeface="黑体" panose="02010609060101010101" charset="-122"/>
                <a:cs typeface="黑体" panose="02010609060101010101" charset="-122"/>
                <a:sym typeface="+mn-ea"/>
              </a:rPr>
              <a:t>指出</a:t>
            </a:r>
            <a:endParaRPr lang="zh-CN" sz="2800" b="1" kern="0" spc="-70" dirty="0">
              <a:solidFill>
                <a:srgbClr val="FDF62B">
                  <a:alpha val="100000"/>
                </a:srgbClr>
              </a:solidFill>
              <a:latin typeface="黑体" panose="02010609060101010101" charset="-122"/>
              <a:ea typeface="黑体" panose="02010609060101010101" charset="-122"/>
              <a:cs typeface="黑体" panose="02010609060101010101" charset="-122"/>
              <a:sym typeface="+mn-ea"/>
            </a:endParaRPr>
          </a:p>
        </p:txBody>
      </p:sp>
      <p:sp>
        <p:nvSpPr>
          <p:cNvPr id="9" name="矩形: 圆角 16"/>
          <p:cNvSpPr/>
          <p:nvPr/>
        </p:nvSpPr>
        <p:spPr>
          <a:xfrm>
            <a:off x="2246630" y="1184275"/>
            <a:ext cx="8839200" cy="2726690"/>
          </a:xfrm>
          <a:prstGeom prst="roundRect">
            <a:avLst>
              <a:gd name="adj" fmla="val 0"/>
            </a:avLst>
          </a:prstGeom>
          <a:noFill/>
          <a:ln w="9525" cap="flat" cmpd="sng" algn="ctr">
            <a:solidFill>
              <a:srgbClr val="CC161C"/>
            </a:solidFill>
            <a:prstDash val="solid"/>
          </a:ln>
          <a:effectLst/>
        </p:spPr>
        <p:txBody>
          <a:bodyPr lIns="91458" tIns="45729" rIns="91458" bIns="45729" rtlCol="0" anchor="ctr"/>
          <a:lstStyle/>
          <a:p>
            <a:pPr marL="12700" algn="l" rtl="0" eaLnBrk="0">
              <a:lnSpc>
                <a:spcPct val="87000"/>
              </a:lnSpc>
            </a:pPr>
            <a:r>
              <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要把中国式现代化的中国特色</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变为成功实践，把鲜明特色变成独特优势，需要付出</a:t>
            </a:r>
            <a:r>
              <a:rPr sz="2000"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rPr>
              <a:t>艰巨努力。</a:t>
            </a:r>
            <a:endParaRPr lang="en-US" altLang="en-US" sz="2000" dirty="0"/>
          </a:p>
          <a:p>
            <a:pPr marL="12700" algn="l" rtl="0" eaLnBrk="0">
              <a:lnSpc>
                <a:spcPct val="87000"/>
              </a:lnSpc>
              <a:spcBef>
                <a:spcPts val="1060"/>
              </a:spcBef>
            </a:pP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第一，</a:t>
            </a:r>
            <a:r>
              <a:rPr lang="zh-CN"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走</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人口规模巨大的现代化。</a:t>
            </a:r>
            <a:endPar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a:p>
            <a:pPr marL="12700" algn="l" rtl="0" eaLnBrk="0">
              <a:lnSpc>
                <a:spcPct val="87000"/>
              </a:lnSpc>
              <a:spcBef>
                <a:spcPts val="1060"/>
              </a:spcBef>
            </a:pP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第二，</a:t>
            </a:r>
            <a:r>
              <a:rPr lang="zh-CN"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走</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全体人民共同富裕的现代化。</a:t>
            </a:r>
            <a:endPar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a:p>
            <a:pPr marL="12700" algn="l" rtl="0" eaLnBrk="0">
              <a:lnSpc>
                <a:spcPct val="87000"/>
              </a:lnSpc>
              <a:spcBef>
                <a:spcPts val="1060"/>
              </a:spcBef>
            </a:pP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第三，</a:t>
            </a:r>
            <a:r>
              <a:rPr lang="zh-CN"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走</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物质文明和精神文</a:t>
            </a:r>
            <a:r>
              <a:rPr sz="2000"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明相协调的现代化。</a:t>
            </a:r>
            <a:endParaRPr sz="2000"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a:p>
            <a:pPr marL="12700" algn="l" rtl="0" eaLnBrk="0">
              <a:lnSpc>
                <a:spcPct val="87000"/>
              </a:lnSpc>
              <a:spcBef>
                <a:spcPts val="1060"/>
              </a:spcBef>
            </a:pPr>
            <a:r>
              <a:rPr sz="2000"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第四，</a:t>
            </a:r>
            <a:r>
              <a:rPr lang="zh-CN" sz="2000"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走</a:t>
            </a:r>
            <a:r>
              <a:rPr sz="2000"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人与自然和谐共生的现代化。</a:t>
            </a:r>
            <a:endParaRPr sz="2000"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a:p>
            <a:pPr marL="12700" algn="l" rtl="0" eaLnBrk="0">
              <a:lnSpc>
                <a:spcPct val="87000"/>
              </a:lnSpc>
              <a:spcBef>
                <a:spcPts val="1060"/>
              </a:spcBef>
            </a:pPr>
            <a:r>
              <a:rPr sz="2000"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第五，走和平发展道路的现代化。</a:t>
            </a:r>
            <a:endParaRPr lang="zh-CN" altLang="en-US" sz="2000" b="1" kern="0" dirty="0">
              <a:solidFill>
                <a:srgbClr val="CC161C"/>
              </a:solidFill>
              <a:latin typeface="微软雅黑" panose="020B0503020204020204" pitchFamily="34" charset="-122"/>
              <a:ea typeface="微软雅黑" panose="020B0503020204020204" pitchFamily="34" charset="-122"/>
            </a:endParaRPr>
          </a:p>
        </p:txBody>
      </p:sp>
      <p:sp>
        <p:nvSpPr>
          <p:cNvPr id="11" name="矩形: 圆角 16"/>
          <p:cNvSpPr/>
          <p:nvPr/>
        </p:nvSpPr>
        <p:spPr>
          <a:xfrm>
            <a:off x="639445" y="4330065"/>
            <a:ext cx="11250930" cy="1599565"/>
          </a:xfrm>
          <a:prstGeom prst="roundRect">
            <a:avLst>
              <a:gd name="adj" fmla="val 0"/>
            </a:avLst>
          </a:prstGeom>
          <a:noFill/>
          <a:ln w="9525" cap="flat" cmpd="sng" algn="ctr">
            <a:solidFill>
              <a:srgbClr val="CC161C"/>
            </a:solidFill>
            <a:prstDash val="solid"/>
            <a:miter lim="800000"/>
          </a:ln>
          <a:effectLst/>
        </p:spPr>
        <p:txBody>
          <a:bodyPr rtlCol="0" anchor="ctr"/>
          <a:lstStyle/>
          <a:p>
            <a:pPr marL="12700" algn="l" rtl="0" eaLnBrk="0">
              <a:lnSpc>
                <a:spcPct val="87000"/>
              </a:lnSpc>
            </a:pPr>
            <a:r>
              <a:rPr lang="en-US" kern="0" dirty="0">
                <a:solidFill>
                  <a:srgbClr val="FF0000"/>
                </a:solidFill>
                <a:highlight>
                  <a:srgbClr val="000000">
                    <a:alpha val="0"/>
                  </a:srgbClr>
                </a:highlight>
                <a:latin typeface="黑体" panose="02010609060101010101" charset="-122"/>
                <a:ea typeface="黑体" panose="02010609060101010101" charset="-122"/>
                <a:cs typeface="黑体" panose="02010609060101010101" charset="-122"/>
                <a:sym typeface="+mn-ea"/>
              </a:rPr>
              <a:t>   </a:t>
            </a:r>
            <a:r>
              <a:rPr lang="en-US" kern="0" dirty="0">
                <a:solidFill>
                  <a:schemeClr val="tx1"/>
                </a:solidFill>
                <a:highlight>
                  <a:srgbClr val="000000">
                    <a:alpha val="0"/>
                  </a:srgbClr>
                </a:highlight>
                <a:latin typeface="黑体" panose="02010609060101010101" charset="-122"/>
                <a:ea typeface="黑体" panose="02010609060101010101" charset="-122"/>
                <a:cs typeface="黑体" panose="02010609060101010101" charset="-122"/>
                <a:sym typeface="+mn-ea"/>
              </a:rPr>
              <a:t> </a:t>
            </a:r>
            <a:r>
              <a:rPr sz="2000" kern="0" dirty="0">
                <a:solidFill>
                  <a:schemeClr val="tx1"/>
                </a:solidFill>
                <a:highlight>
                  <a:srgbClr val="000000">
                    <a:alpha val="0"/>
                  </a:srgbClr>
                </a:highlight>
                <a:latin typeface="黑体" panose="02010609060101010101" charset="-122"/>
                <a:ea typeface="黑体" panose="02010609060101010101" charset="-122"/>
                <a:cs typeface="黑体" panose="02010609060101010101" charset="-122"/>
                <a:sym typeface="+mn-ea"/>
              </a:rPr>
              <a:t>新中国成立特别是改革开放以来，我们用几十年时间走完西方发达国家几百年走过的工业化历程，创造了经济快速发展和社会长期稳定的奇迹，为中华民族伟大复</a:t>
            </a:r>
            <a:r>
              <a:rPr sz="2000" kern="0" spc="-10" dirty="0">
                <a:solidFill>
                  <a:schemeClr val="tx1"/>
                </a:solidFill>
                <a:highlight>
                  <a:srgbClr val="000000">
                    <a:alpha val="0"/>
                  </a:srgbClr>
                </a:highlight>
                <a:latin typeface="黑体" panose="02010609060101010101" charset="-122"/>
                <a:ea typeface="黑体" panose="02010609060101010101" charset="-122"/>
                <a:cs typeface="黑体" panose="02010609060101010101" charset="-122"/>
                <a:sym typeface="+mn-ea"/>
              </a:rPr>
              <a:t>兴开辟</a:t>
            </a:r>
            <a:r>
              <a:rPr sz="2000" kern="0" dirty="0">
                <a:solidFill>
                  <a:schemeClr val="tx1"/>
                </a:solidFill>
                <a:highlight>
                  <a:srgbClr val="000000">
                    <a:alpha val="0"/>
                  </a:srgbClr>
                </a:highlight>
                <a:latin typeface="黑体" panose="02010609060101010101" charset="-122"/>
                <a:ea typeface="黑体" panose="02010609060101010101" charset="-122"/>
                <a:cs typeface="黑体" panose="02010609060101010101" charset="-122"/>
                <a:sym typeface="+mn-ea"/>
              </a:rPr>
              <a:t>了广阔前景。实践证明，中国式现代化走得通、行</a:t>
            </a:r>
            <a:r>
              <a:rPr sz="2000" kern="0" spc="-10" dirty="0">
                <a:solidFill>
                  <a:schemeClr val="tx1"/>
                </a:solidFill>
                <a:highlight>
                  <a:srgbClr val="000000">
                    <a:alpha val="0"/>
                  </a:srgbClr>
                </a:highlight>
                <a:latin typeface="黑体" panose="02010609060101010101" charset="-122"/>
                <a:ea typeface="黑体" panose="02010609060101010101" charset="-122"/>
                <a:cs typeface="黑体" panose="02010609060101010101" charset="-122"/>
                <a:sym typeface="+mn-ea"/>
              </a:rPr>
              <a:t>得稳，是强国建设、民族复兴的唯</a:t>
            </a:r>
            <a:r>
              <a:rPr sz="2000" kern="0" spc="-40" dirty="0">
                <a:solidFill>
                  <a:schemeClr val="tx1"/>
                </a:solidFill>
                <a:highlight>
                  <a:srgbClr val="000000">
                    <a:alpha val="0"/>
                  </a:srgbClr>
                </a:highlight>
                <a:latin typeface="黑体" panose="02010609060101010101" charset="-122"/>
                <a:ea typeface="黑体" panose="02010609060101010101" charset="-122"/>
                <a:cs typeface="黑体" panose="02010609060101010101" charset="-122"/>
                <a:sym typeface="+mn-ea"/>
              </a:rPr>
              <a:t>一正确道路。</a:t>
            </a:r>
            <a:endParaRPr lang="zh-CN" altLang="en-US" sz="2000" kern="0" spc="-40" dirty="0">
              <a:solidFill>
                <a:schemeClr val="tx1"/>
              </a:solidFill>
              <a:highlight>
                <a:srgbClr val="000000">
                  <a:alpha val="0"/>
                </a:srgbClr>
              </a:highlight>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custDataLst>
              <p:tags r:id="rId2"/>
            </p:custDataLst>
          </p:nvPr>
        </p:nvSpPr>
        <p:spPr>
          <a:xfrm>
            <a:off x="1141730" y="279400"/>
            <a:ext cx="10801350" cy="904875"/>
          </a:xfrm>
          <a:prstGeom prst="rect">
            <a:avLst/>
          </a:prstGeom>
          <a:noFill/>
        </p:spPr>
        <p:txBody>
          <a:bodyPr wrap="square" lIns="91438" tIns="45719" rIns="91438" bIns="45719" rtlCol="0">
            <a:noAutofit/>
          </a:bodyPr>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党的二十大关于全面建成社会主义现代化强国、</a:t>
            </a:r>
            <a:endPar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endParaRPr>
          </a:p>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以中国式现代化全面推进中华民族伟大复兴的战略</a:t>
            </a:r>
            <a:r>
              <a:rPr lang="zh-CN"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部署</a:t>
            </a:r>
            <a:endParaRPr lang="zh-CN"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endParaRPr>
          </a:p>
        </p:txBody>
      </p:sp>
      <p:pic>
        <p:nvPicPr>
          <p:cNvPr id="7" name="图片 6"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Effect transition="in" filter="fade">
                                      <p:cBhvr>
                                        <p:cTn id="15" dur="10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33988" r="87957" b="3551"/>
          <a:stretch>
            <a:fillRect/>
          </a:stretch>
        </p:blipFill>
        <p:spPr>
          <a:xfrm>
            <a:off x="0" y="3051175"/>
            <a:ext cx="2022475" cy="3806825"/>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4279" t="70861" r="14110"/>
          <a:stretch>
            <a:fillRect/>
          </a:stretch>
        </p:blipFill>
        <p:spPr>
          <a:xfrm>
            <a:off x="1679330" y="5081954"/>
            <a:ext cx="8730761" cy="17760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grpSp>
        <p:nvGrpSpPr>
          <p:cNvPr id="8" name="组合 7"/>
          <p:cNvGrpSpPr/>
          <p:nvPr/>
        </p:nvGrpSpPr>
        <p:grpSpPr>
          <a:xfrm>
            <a:off x="4512455" y="2272698"/>
            <a:ext cx="3063875" cy="585216"/>
            <a:chOff x="4563745" y="1828800"/>
            <a:chExt cx="3063875" cy="585216"/>
          </a:xfrm>
        </p:grpSpPr>
        <p:sp>
          <p:nvSpPr>
            <p:cNvPr id="9" name="矩形: 圆角 8"/>
            <p:cNvSpPr/>
            <p:nvPr/>
          </p:nvSpPr>
          <p:spPr>
            <a:xfrm>
              <a:off x="4564380" y="1828800"/>
              <a:ext cx="3063240" cy="585216"/>
            </a:xfrm>
            <a:prstGeom prst="roundRect">
              <a:avLst/>
            </a:prstGeom>
            <a:solidFill>
              <a:srgbClr val="CC1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563745" y="1859915"/>
              <a:ext cx="3063875" cy="521970"/>
            </a:xfrm>
            <a:prstGeom prst="rect">
              <a:avLst/>
            </a:prstGeom>
            <a:noFill/>
          </p:spPr>
          <p:txBody>
            <a:bodyPr wrap="square" rtlCol="0">
              <a:spAutoFit/>
            </a:bodyPr>
            <a:lstStyle/>
            <a:p>
              <a:pPr algn="ctr"/>
              <a:r>
                <a:rPr lang="zh-CN" altLang="en-US" sz="2800" b="1">
                  <a:solidFill>
                    <a:schemeClr val="bg1"/>
                  </a:solidFill>
                  <a:latin typeface="微软雅黑" panose="020B0503020204020204" pitchFamily="34" charset="-122"/>
                  <a:ea typeface="微软雅黑" panose="020B0503020204020204" pitchFamily="34" charset="-122"/>
                </a:rPr>
                <a:t>第</a:t>
              </a:r>
              <a:r>
                <a:rPr lang="zh-CN" altLang="en-US" sz="2800" b="1">
                  <a:solidFill>
                    <a:schemeClr val="bg1"/>
                  </a:solidFill>
                  <a:latin typeface="微软雅黑" panose="020B0503020204020204" pitchFamily="34" charset="-122"/>
                  <a:ea typeface="微软雅黑" panose="020B0503020204020204" pitchFamily="34" charset="-122"/>
                </a:rPr>
                <a:t>一部分</a:t>
              </a:r>
              <a:endParaRPr lang="zh-CN" altLang="en-US" sz="2800" b="1">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635" y="3260090"/>
            <a:ext cx="12193270" cy="1419860"/>
          </a:xfrm>
          <a:prstGeom prst="rect">
            <a:avLst/>
          </a:prstGeom>
        </p:spPr>
        <p:txBody>
          <a:bodyPr wrap="square">
            <a:spAutoFit/>
          </a:bodyPr>
          <a:lstStyle/>
          <a:p>
            <a:pPr algn="ctr">
              <a:lnSpc>
                <a:spcPct val="120000"/>
              </a:lnSpc>
            </a:pPr>
            <a:r>
              <a:rPr lang="zh-CN" altLang="en-US" sz="3600" b="1">
                <a:solidFill>
                  <a:srgbClr val="CC161C"/>
                </a:solidFill>
                <a:latin typeface="微软雅黑" panose="020B0503020204020204" pitchFamily="34" charset="-122"/>
                <a:ea typeface="微软雅黑" panose="020B0503020204020204" pitchFamily="34" charset="-122"/>
                <a:cs typeface="+mn-ea"/>
                <a:sym typeface="+mn-ea"/>
              </a:rPr>
              <a:t>理论学习</a:t>
            </a:r>
            <a:endParaRPr lang="zh-CN" altLang="en-US" sz="3600" b="1">
              <a:solidFill>
                <a:srgbClr val="CC161C"/>
              </a:solidFill>
              <a:latin typeface="微软雅黑" panose="020B0503020204020204" pitchFamily="34" charset="-122"/>
              <a:ea typeface="微软雅黑" panose="020B0503020204020204" pitchFamily="34" charset="-122"/>
              <a:cs typeface="+mn-ea"/>
              <a:sym typeface="+mn-ea"/>
            </a:endParaRPr>
          </a:p>
          <a:p>
            <a:pPr algn="ctr">
              <a:lnSpc>
                <a:spcPct val="120000"/>
              </a:lnSpc>
            </a:pPr>
            <a:r>
              <a:rPr lang="zh-CN" altLang="en-US" sz="3600" b="1">
                <a:solidFill>
                  <a:srgbClr val="CC161C"/>
                </a:solidFill>
                <a:latin typeface="微软雅黑" panose="020B0503020204020204" pitchFamily="34" charset="-122"/>
                <a:ea typeface="微软雅黑" panose="020B0503020204020204" pitchFamily="34" charset="-122"/>
                <a:cs typeface="+mn-ea"/>
                <a:sym typeface="+mn-ea"/>
              </a:rPr>
              <a:t>新时代新征程党和国家事业发展的目标任务</a:t>
            </a:r>
            <a:endParaRPr lang="zh-CN" altLang="en-US" sz="3600" b="1" dirty="0">
              <a:solidFill>
                <a:srgbClr val="CC161C"/>
              </a:solidFill>
              <a:latin typeface="微软雅黑" panose="020B0503020204020204" pitchFamily="34" charset="-122"/>
              <a:ea typeface="微软雅黑" panose="020B0503020204020204" pitchFamily="34" charset="-122"/>
              <a:cs typeface="+mn-ea"/>
              <a:sym typeface="+mn-lt"/>
            </a:endParaRPr>
          </a:p>
        </p:txBody>
      </p:sp>
      <p:pic>
        <p:nvPicPr>
          <p:cNvPr id="2" name="图片 1" descr="C:/Users/xiu'ting/Desktop/d9cb1e75da319d55cec5ad72ee45208.jpgd9cb1e75da319d55cec5ad72ee45208"/>
          <p:cNvPicPr>
            <a:picLocks noChangeAspect="1"/>
          </p:cNvPicPr>
          <p:nvPr>
            <p:custDataLst>
              <p:tags r:id="rId4"/>
            </p:custDataLst>
          </p:nvPr>
        </p:nvPicPr>
        <p:blipFill>
          <a:blip r:embed="rId5"/>
          <a:srcRect l="-6933" t="-5639" r="-4876" b="-17845"/>
          <a:stretch>
            <a:fillRect/>
          </a:stretch>
        </p:blipFill>
        <p:spPr>
          <a:xfrm>
            <a:off x="5150485" y="0"/>
            <a:ext cx="1890395" cy="2062480"/>
          </a:xfrm>
          <a:prstGeom prst="rect">
            <a:avLst/>
          </a:prstGeom>
        </p:spPr>
      </p:pic>
      <p:pic>
        <p:nvPicPr>
          <p:cNvPr id="27" name="图片 26"/>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787301" y="553420"/>
            <a:ext cx="1409473" cy="10738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212215" y="452120"/>
            <a:ext cx="5133340" cy="391160"/>
          </a:xfrm>
          <a:prstGeom prst="rect">
            <a:avLst/>
          </a:prstGeom>
          <a:noFill/>
        </p:spPr>
        <p:txBody>
          <a:bodyPr wrap="square" lIns="91438" tIns="45719" rIns="91438" bIns="45719" rtlCol="0">
            <a:spAutoFit/>
          </a:bodyPr>
          <a:lstStyle/>
          <a:p>
            <a:pPr algn="r" rtl="0" eaLnBrk="0">
              <a:lnSpc>
                <a:spcPct val="98000"/>
              </a:lnSpc>
              <a:spcBef>
                <a:spcPts val="0"/>
              </a:spcBef>
            </a:pPr>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新时代新征程党和国家事业发展的目标任务</a:t>
            </a:r>
            <a:endParaRPr kumimoji="0" lang="zh-CN" altLang="en-US" sz="3200" b="1" i="0" u="none" strike="noStrike" kern="1200" cap="none" spc="0" normalizeH="0" baseline="0" noProof="0" dirty="0">
              <a:ln>
                <a:noFill/>
              </a:ln>
              <a:solidFill>
                <a:srgbClr val="CC161C"/>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1257300" y="1520825"/>
            <a:ext cx="9928860" cy="1543050"/>
          </a:xfrm>
          <a:prstGeom prst="rect">
            <a:avLst/>
          </a:prstGeom>
        </p:spPr>
        <p:txBody>
          <a:bodyPr wrap="square">
            <a:noAutofit/>
          </a:bodyPr>
          <a:lstStyle/>
          <a:p>
            <a:pPr defTabSz="914400">
              <a:lnSpc>
                <a:spcPct val="140000"/>
              </a:lnSpc>
            </a:pPr>
            <a:r>
              <a:rPr lang="zh-CN" altLang="en-US" sz="3200" b="1" dirty="0">
                <a:solidFill>
                  <a:srgbClr val="CC161C"/>
                </a:solidFill>
                <a:latin typeface="微软雅黑" panose="020B0503020204020204" pitchFamily="34" charset="-122"/>
                <a:ea typeface="微软雅黑" panose="020B0503020204020204" pitchFamily="34" charset="-122"/>
                <a:cs typeface="Times New Roman" panose="02020603050405020304" pitchFamily="18" charset="0"/>
                <a:sym typeface="+mn-ea"/>
              </a:rPr>
              <a:t>从现在起，中国共产党的中心任务就是：</a:t>
            </a:r>
            <a:endParaRPr lang="zh-CN" altLang="en-US" sz="3200" b="1" dirty="0">
              <a:solidFill>
                <a:srgbClr val="CC161C"/>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2" name="矩形 11"/>
          <p:cNvSpPr/>
          <p:nvPr/>
        </p:nvSpPr>
        <p:spPr>
          <a:xfrm>
            <a:off x="1212215" y="2686685"/>
            <a:ext cx="9651365" cy="1551940"/>
          </a:xfrm>
          <a:prstGeom prst="rect">
            <a:avLst/>
          </a:prstGeom>
        </p:spPr>
        <p:txBody>
          <a:bodyPr wrap="square">
            <a:noAutofit/>
          </a:bodyPr>
          <a:lstStyle/>
          <a:p>
            <a:pPr marL="12700" algn="l" rtl="0" eaLnBrk="0">
              <a:lnSpc>
                <a:spcPct val="88000"/>
              </a:lnSpc>
            </a:pPr>
            <a:r>
              <a:rPr sz="2400" kern="0" dirty="0">
                <a:solidFill>
                  <a:srgbClr val="D20923">
                    <a:alpha val="100000"/>
                  </a:srgbClr>
                </a:solidFill>
                <a:latin typeface="黑体" panose="02010609060101010101" charset="-122"/>
                <a:ea typeface="黑体" panose="02010609060101010101" charset="-122"/>
                <a:cs typeface="黑体" panose="02010609060101010101" charset="-122"/>
                <a:sym typeface="+mn-ea"/>
              </a:rPr>
              <a:t>团结带领全国各族人民全面建成社会主义现代化强国、实现第二个百年奋斗目标，以中国式现代化全面推进中华民族</a:t>
            </a:r>
            <a:r>
              <a:rPr sz="2400" kern="0" spc="-10" dirty="0">
                <a:solidFill>
                  <a:srgbClr val="D20923">
                    <a:alpha val="100000"/>
                  </a:srgbClr>
                </a:solidFill>
                <a:latin typeface="黑体" panose="02010609060101010101" charset="-122"/>
                <a:ea typeface="黑体" panose="02010609060101010101" charset="-122"/>
                <a:cs typeface="黑体" panose="02010609060101010101" charset="-122"/>
                <a:sym typeface="+mn-ea"/>
              </a:rPr>
              <a:t>伟大复兴。</a:t>
            </a:r>
            <a:endParaRPr lang="zh-CN" altLang="en-US" sz="24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 name="图片 1" descr="C:/Users/xiu'ting/Desktop/d9cb1e75da319d55cec5ad72ee45208.jpgd9cb1e75da319d55cec5ad72ee45208"/>
          <p:cNvPicPr>
            <a:picLocks noChangeAspect="1"/>
          </p:cNvPicPr>
          <p:nvPr>
            <p:custDataLst>
              <p:tags r:id="rId2"/>
            </p:custDataLst>
          </p:nvPr>
        </p:nvPicPr>
        <p:blipFill>
          <a:blip r:embed="rId3"/>
          <a:srcRect l="-6933" t="-5639" r="-4876" b="-17845"/>
          <a:stretch>
            <a:fillRect/>
          </a:stretch>
        </p:blipFill>
        <p:spPr>
          <a:xfrm>
            <a:off x="153035" y="132080"/>
            <a:ext cx="988695" cy="1102360"/>
          </a:xfrm>
          <a:prstGeom prst="rect">
            <a:avLst/>
          </a:prstGeom>
        </p:spPr>
      </p:pic>
      <p:pic>
        <p:nvPicPr>
          <p:cNvPr id="3" name="图片 2"/>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pic>
        <p:nvPicPr>
          <p:cNvPr id="23" name="图片 22" descr="C:/Users/xiu'ting/Desktop/10.jpg10"/>
          <p:cNvPicPr>
            <a:picLocks noChangeAspect="1"/>
          </p:cNvPicPr>
          <p:nvPr>
            <p:custDataLst>
              <p:tags r:id="rId6"/>
            </p:custDataLst>
          </p:nvPr>
        </p:nvPicPr>
        <p:blipFill rotWithShape="1">
          <a:blip r:embed="rId7"/>
          <a:srcRect l="6882" r="9147"/>
          <a:stretch>
            <a:fillRect/>
          </a:stretch>
        </p:blipFill>
        <p:spPr>
          <a:xfrm>
            <a:off x="1966595" y="3842385"/>
            <a:ext cx="3472815" cy="2326005"/>
          </a:xfrm>
          <a:prstGeom prst="rect">
            <a:avLst/>
          </a:prstGeom>
          <a:ln>
            <a:noFill/>
          </a:ln>
        </p:spPr>
      </p:pic>
      <p:pic>
        <p:nvPicPr>
          <p:cNvPr id="13" name="图片 12" descr="C:/Users/xiu'ting/Desktop/8.jpg8"/>
          <p:cNvPicPr>
            <a:picLocks noChangeAspect="1"/>
          </p:cNvPicPr>
          <p:nvPr>
            <p:custDataLst>
              <p:tags r:id="rId8"/>
            </p:custDataLst>
          </p:nvPr>
        </p:nvPicPr>
        <p:blipFill>
          <a:blip r:embed="rId9"/>
          <a:srcRect l="3062" r="3062"/>
          <a:stretch>
            <a:fillRect/>
          </a:stretch>
        </p:blipFill>
        <p:spPr>
          <a:xfrm>
            <a:off x="6345555" y="3912235"/>
            <a:ext cx="3762375" cy="22561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p:tgtEl>
                                          <p:spTgt spid="10"/>
                                        </p:tgtEl>
                                        <p:attrNameLst>
                                          <p:attrName>ppt_y</p:attrName>
                                        </p:attrNameLst>
                                      </p:cBhvr>
                                      <p:tavLst>
                                        <p:tav tm="0">
                                          <p:val>
                                            <p:strVal val="#ppt_y+#ppt_h*1.125000"/>
                                          </p:val>
                                        </p:tav>
                                        <p:tav tm="100000">
                                          <p:val>
                                            <p:strVal val="#ppt_y"/>
                                          </p:val>
                                        </p:tav>
                                      </p:tavLst>
                                    </p:anim>
                                    <p:animEffect transition="in" filter="wipe(up)">
                                      <p:cBhvr>
                                        <p:cTn id="14" dur="1000"/>
                                        <p:tgtEl>
                                          <p:spTgt spid="10"/>
                                        </p:tgtEl>
                                      </p:cBhvr>
                                    </p:animEffect>
                                  </p:childTnLst>
                                </p:cTn>
                              </p:par>
                            </p:childTnLst>
                          </p:cTn>
                        </p:par>
                        <p:par>
                          <p:cTn id="15" fill="hold">
                            <p:stCondLst>
                              <p:cond delay="1500"/>
                            </p:stCondLst>
                            <p:childTnLst>
                              <p:par>
                                <p:cTn id="16" presetID="12" presetClass="entr" presetSubtype="4"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000"/>
                                        <p:tgtEl>
                                          <p:spTgt spid="12"/>
                                        </p:tgtEl>
                                        <p:attrNameLst>
                                          <p:attrName>ppt_y</p:attrName>
                                        </p:attrNameLst>
                                      </p:cBhvr>
                                      <p:tavLst>
                                        <p:tav tm="0">
                                          <p:val>
                                            <p:strVal val="#ppt_y+#ppt_h*1.125000"/>
                                          </p:val>
                                        </p:tav>
                                        <p:tav tm="100000">
                                          <p:val>
                                            <p:strVal val="#ppt_y"/>
                                          </p:val>
                                        </p:tav>
                                      </p:tavLst>
                                    </p:anim>
                                    <p:animEffect transition="in" filter="wipe(up)">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矩形: 圆角 9"/>
          <p:cNvSpPr/>
          <p:nvPr/>
        </p:nvSpPr>
        <p:spPr>
          <a:xfrm>
            <a:off x="481330" y="1911350"/>
            <a:ext cx="2117090" cy="3035300"/>
          </a:xfrm>
          <a:prstGeom prst="roundRect">
            <a:avLst>
              <a:gd name="adj" fmla="val 0"/>
            </a:avLst>
          </a:prstGeom>
          <a:solidFill>
            <a:srgbClr val="CC161C"/>
          </a:solidFill>
          <a:ln w="12700" cap="flat" cmpd="sng" algn="ctr">
            <a:noFill/>
            <a:prstDash val="solid"/>
            <a:miter lim="800000"/>
          </a:ln>
          <a:effectLst/>
        </p:spPr>
        <p:txBody>
          <a:bodyPr rtlCol="0" anchor="ctr"/>
          <a:lstStyle/>
          <a:p>
            <a:pPr marL="175260" algn="l" rtl="0" eaLnBrk="0">
              <a:lnSpc>
                <a:spcPct val="89000"/>
              </a:lnSpc>
            </a:pPr>
            <a:endParaRPr sz="2400" b="1" kern="0" spc="-30" dirty="0">
              <a:solidFill>
                <a:srgbClr val="FFFFFF">
                  <a:alpha val="100000"/>
                </a:srgbClr>
              </a:solidFill>
              <a:latin typeface="黑体" panose="02010609060101010101" charset="-122"/>
              <a:ea typeface="黑体" panose="02010609060101010101" charset="-122"/>
              <a:cs typeface="黑体" panose="02010609060101010101" charset="-122"/>
              <a:sym typeface="+mn-ea"/>
            </a:endParaRPr>
          </a:p>
          <a:p>
            <a:pPr marL="175260" algn="l" rtl="0" eaLnBrk="0">
              <a:lnSpc>
                <a:spcPct val="89000"/>
              </a:lnSpc>
            </a:pPr>
            <a:r>
              <a:rPr sz="2400" b="1" kern="0" spc="-30" dirty="0">
                <a:solidFill>
                  <a:srgbClr val="FFFFFF">
                    <a:alpha val="100000"/>
                  </a:srgbClr>
                </a:solidFill>
                <a:latin typeface="黑体" panose="02010609060101010101" charset="-122"/>
                <a:ea typeface="黑体" panose="02010609060101010101" charset="-122"/>
                <a:cs typeface="黑体" panose="02010609060101010101" charset="-122"/>
                <a:sym typeface="+mn-ea"/>
              </a:rPr>
              <a:t>未来五年是全</a:t>
            </a:r>
            <a:r>
              <a:rPr sz="2400" b="1" kern="0" spc="-20" dirty="0">
                <a:solidFill>
                  <a:srgbClr val="FFFFFF">
                    <a:alpha val="100000"/>
                  </a:srgbClr>
                </a:solidFill>
                <a:latin typeface="黑体" panose="02010609060101010101" charset="-122"/>
                <a:ea typeface="黑体" panose="02010609060101010101" charset="-122"/>
                <a:cs typeface="黑体" panose="02010609060101010101" charset="-122"/>
                <a:sym typeface="+mn-ea"/>
              </a:rPr>
              <a:t>面建设社会主</a:t>
            </a:r>
            <a:r>
              <a:rPr sz="2400" b="1" kern="0" spc="-30" dirty="0">
                <a:solidFill>
                  <a:srgbClr val="FFFFFF">
                    <a:alpha val="100000"/>
                  </a:srgbClr>
                </a:solidFill>
                <a:latin typeface="黑体" panose="02010609060101010101" charset="-122"/>
                <a:ea typeface="黑体" panose="02010609060101010101" charset="-122"/>
                <a:cs typeface="黑体" panose="02010609060101010101" charset="-122"/>
                <a:sym typeface="+mn-ea"/>
              </a:rPr>
              <a:t>义现代化国家</a:t>
            </a:r>
            <a:r>
              <a:rPr sz="2400" b="1" kern="0" spc="-20" dirty="0">
                <a:solidFill>
                  <a:srgbClr val="FFFFFF">
                    <a:alpha val="100000"/>
                  </a:srgbClr>
                </a:solidFill>
                <a:latin typeface="黑体" panose="02010609060101010101" charset="-122"/>
                <a:ea typeface="黑体" panose="02010609060101010101" charset="-122"/>
                <a:cs typeface="黑体" panose="02010609060101010101" charset="-122"/>
                <a:sym typeface="+mn-ea"/>
              </a:rPr>
              <a:t>开局起步的关</a:t>
            </a:r>
            <a:r>
              <a:rPr sz="2400" b="1" kern="0" dirty="0">
                <a:solidFill>
                  <a:srgbClr val="FFFFFF">
                    <a:alpha val="100000"/>
                  </a:srgbClr>
                </a:solidFill>
                <a:latin typeface="黑体" panose="02010609060101010101" charset="-122"/>
                <a:ea typeface="黑体" panose="02010609060101010101" charset="-122"/>
                <a:cs typeface="黑体" panose="02010609060101010101" charset="-122"/>
                <a:sym typeface="+mn-ea"/>
              </a:rPr>
              <a:t>键时期，主要</a:t>
            </a:r>
            <a:r>
              <a:rPr sz="2400" b="1" kern="0" spc="-30" dirty="0">
                <a:solidFill>
                  <a:srgbClr val="FFFFFF">
                    <a:alpha val="100000"/>
                  </a:srgbClr>
                </a:solidFill>
                <a:latin typeface="黑体" panose="02010609060101010101" charset="-122"/>
                <a:ea typeface="黑体" panose="02010609060101010101" charset="-122"/>
                <a:cs typeface="黑体" panose="02010609060101010101" charset="-122"/>
                <a:sym typeface="+mn-ea"/>
              </a:rPr>
              <a:t>目标任务是</a:t>
            </a:r>
            <a:endParaRPr lang="en-US" altLang="en-US" sz="2400" dirty="0"/>
          </a:p>
          <a:p>
            <a:pPr algn="ctr" defTabSz="914400"/>
            <a:endParaRPr lang="zh-CN" altLang="en-US" sz="2400" b="1" kern="0" dirty="0">
              <a:solidFill>
                <a:schemeClr val="bg1"/>
              </a:solidFill>
              <a:latin typeface="微软雅黑" panose="020B0503020204020204" pitchFamily="34" charset="-122"/>
            </a:endParaRPr>
          </a:p>
        </p:txBody>
      </p:sp>
      <p:sp>
        <p:nvSpPr>
          <p:cNvPr id="9" name="矩形: 圆角 16"/>
          <p:cNvSpPr/>
          <p:nvPr/>
        </p:nvSpPr>
        <p:spPr>
          <a:xfrm>
            <a:off x="3075972" y="1281863"/>
            <a:ext cx="8225619" cy="1067590"/>
          </a:xfrm>
          <a:prstGeom prst="roundRect">
            <a:avLst>
              <a:gd name="adj" fmla="val 0"/>
            </a:avLst>
          </a:prstGeom>
          <a:noFill/>
          <a:ln w="9525" cap="flat" cmpd="sng" algn="ctr">
            <a:solidFill>
              <a:srgbClr val="CC161C"/>
            </a:solidFill>
            <a:prstDash val="solid"/>
            <a:miter lim="800000"/>
          </a:ln>
          <a:effectLst/>
        </p:spPr>
        <p:txBody>
          <a:bodyPr rtlCol="0" anchor="ctr"/>
          <a:lstStyle/>
          <a:p>
            <a:pPr marL="12700" algn="l" rtl="0" eaLnBrk="0">
              <a:lnSpc>
                <a:spcPct val="88000"/>
              </a:lnSpc>
            </a:pPr>
            <a:r>
              <a:rPr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经济高质量发展取得新突破，科技自立自强能力显著</a:t>
            </a:r>
            <a:r>
              <a:rPr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提升，构建新发展</a:t>
            </a:r>
            <a:r>
              <a:rPr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格局和建设现代化经济体系取得重大进展</a:t>
            </a:r>
            <a:r>
              <a:rPr lang="zh-CN"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endParaRPr lang="zh-CN" sz="1800"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11" name="矩形: 圆角 16"/>
          <p:cNvSpPr/>
          <p:nvPr/>
        </p:nvSpPr>
        <p:spPr>
          <a:xfrm>
            <a:off x="3075972" y="2437563"/>
            <a:ext cx="8225619" cy="1067590"/>
          </a:xfrm>
          <a:prstGeom prst="roundRect">
            <a:avLst>
              <a:gd name="adj" fmla="val 0"/>
            </a:avLst>
          </a:prstGeom>
          <a:noFill/>
          <a:ln w="9525" cap="flat" cmpd="sng" algn="ctr">
            <a:solidFill>
              <a:srgbClr val="CC161C"/>
            </a:solidFill>
            <a:prstDash val="solid"/>
            <a:miter lim="800000"/>
          </a:ln>
          <a:effectLst/>
        </p:spPr>
        <p:txBody>
          <a:bodyPr rtlCol="0" anchor="ctr"/>
          <a:lstStyle/>
          <a:p>
            <a:pPr marL="19050" algn="l" rtl="0" eaLnBrk="0">
              <a:lnSpc>
                <a:spcPct val="88000"/>
              </a:lnSpc>
              <a:spcBef>
                <a:spcPts val="1475"/>
              </a:spcBef>
            </a:pPr>
            <a:r>
              <a:rPr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改革开放迈出新步伐，国家治理体系和治理能力</a:t>
            </a:r>
            <a:r>
              <a:rPr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现代化深入推进，社会主义市场经济体制更加完善，更高水平开放型经济新体制基本形成</a:t>
            </a:r>
            <a:r>
              <a:rPr lang="zh-CN"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endParaRPr lang="zh-CN" sz="1800"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13" name="矩形: 圆角 16"/>
          <p:cNvSpPr/>
          <p:nvPr/>
        </p:nvSpPr>
        <p:spPr>
          <a:xfrm>
            <a:off x="3075972" y="3605963"/>
            <a:ext cx="8225619" cy="1067590"/>
          </a:xfrm>
          <a:prstGeom prst="roundRect">
            <a:avLst>
              <a:gd name="adj" fmla="val 0"/>
            </a:avLst>
          </a:prstGeom>
          <a:noFill/>
          <a:ln w="9525" cap="flat" cmpd="sng" algn="ctr">
            <a:solidFill>
              <a:srgbClr val="CC161C"/>
            </a:solidFill>
            <a:prstDash val="solid"/>
            <a:miter lim="800000"/>
          </a:ln>
          <a:effectLst/>
        </p:spPr>
        <p:txBody>
          <a:bodyPr rtlCol="0" anchor="ctr"/>
          <a:lstStyle/>
          <a:p>
            <a:pPr marL="19050" algn="l" rtl="0" eaLnBrk="0">
              <a:lnSpc>
                <a:spcPct val="88000"/>
              </a:lnSpc>
              <a:spcBef>
                <a:spcPts val="1475"/>
              </a:spcBef>
              <a:buClrTx/>
              <a:buSzTx/>
              <a:buFontTx/>
            </a:pPr>
            <a:r>
              <a:rPr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全过程人民民主制度化、规范化、程序化水平进一步提高，中国特色社会主义法治体系更加完善</a:t>
            </a:r>
            <a:r>
              <a:rPr lang="zh-CN"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endParaRPr lang="zh-CN" sz="18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15" name="矩形: 圆角 16"/>
          <p:cNvSpPr/>
          <p:nvPr/>
        </p:nvSpPr>
        <p:spPr>
          <a:xfrm>
            <a:off x="3075972" y="4812463"/>
            <a:ext cx="8225619" cy="1067590"/>
          </a:xfrm>
          <a:prstGeom prst="roundRect">
            <a:avLst>
              <a:gd name="adj" fmla="val 0"/>
            </a:avLst>
          </a:prstGeom>
          <a:noFill/>
          <a:ln w="9525" cap="flat" cmpd="sng" algn="ctr">
            <a:solidFill>
              <a:srgbClr val="CC161C"/>
            </a:solidFill>
            <a:prstDash val="solid"/>
            <a:miter lim="800000"/>
          </a:ln>
          <a:effectLst/>
        </p:spPr>
        <p:txBody>
          <a:bodyPr rtlCol="0" anchor="ctr"/>
          <a:lstStyle/>
          <a:p>
            <a:pPr defTabSz="914400">
              <a:lnSpc>
                <a:spcPct val="150000"/>
              </a:lnSpc>
            </a:pPr>
            <a:r>
              <a:rPr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人民精神文化生活更加丰富，中华</a:t>
            </a:r>
            <a:r>
              <a:rPr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民族凝聚力和中华文化影响力不断增强</a:t>
            </a:r>
            <a:r>
              <a:rPr lang="zh-CN"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endParaRPr lang="zh-CN" sz="1800"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2"/>
            </p:custDataLst>
          </p:nvPr>
        </p:nvSpPr>
        <p:spPr>
          <a:xfrm>
            <a:off x="1212215" y="452120"/>
            <a:ext cx="5133340" cy="391160"/>
          </a:xfrm>
          <a:prstGeom prst="rect">
            <a:avLst/>
          </a:prstGeom>
          <a:noFill/>
        </p:spPr>
        <p:txBody>
          <a:bodyPr wrap="square" lIns="91438" tIns="45719" rIns="91438" bIns="45719" rtlCol="0">
            <a:spAutoFit/>
          </a:bodyPr>
          <a:p>
            <a:pPr algn="r" rtl="0" eaLnBrk="0">
              <a:lnSpc>
                <a:spcPct val="98000"/>
              </a:lnSpc>
              <a:spcBef>
                <a:spcPts val="0"/>
              </a:spcBef>
            </a:pPr>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新时代新征程党和国家事业发展的目标任务</a:t>
            </a:r>
            <a:endParaRPr kumimoji="0" lang="zh-CN" altLang="en-US" sz="3200" b="1" i="0" u="none" strike="noStrike" kern="1200" cap="none" spc="0" normalizeH="0" baseline="0" noProof="0" dirty="0">
              <a:ln>
                <a:noFill/>
              </a:ln>
              <a:solidFill>
                <a:srgbClr val="CC161C"/>
              </a:solidFill>
              <a:effectLst/>
              <a:uLnTx/>
              <a:uFillTx/>
              <a:latin typeface="微软雅黑" panose="020B0503020204020204" pitchFamily="34" charset="-122"/>
              <a:ea typeface="微软雅黑" panose="020B0503020204020204" pitchFamily="34" charset="-122"/>
              <a:cs typeface="+mn-cs"/>
            </a:endParaRPr>
          </a:p>
        </p:txBody>
      </p:sp>
      <p:pic>
        <p:nvPicPr>
          <p:cNvPr id="3" name="图片 2"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pic>
        <p:nvPicPr>
          <p:cNvPr id="7" name="图片 6"/>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Effect transition="in" filter="fade">
                                      <p:cBhvr>
                                        <p:cTn id="15" dur="10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1000"/>
                                        <p:tgtEl>
                                          <p:spTgt spid="11"/>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1000"/>
                                        <p:tgtEl>
                                          <p:spTgt spid="13"/>
                                        </p:tgtEl>
                                      </p:cBhvr>
                                    </p:animEffect>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animBg="1"/>
      <p:bldP spid="11" grpId="0" animBg="1"/>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矩形: 圆角 9"/>
          <p:cNvSpPr/>
          <p:nvPr/>
        </p:nvSpPr>
        <p:spPr>
          <a:xfrm>
            <a:off x="481330" y="1911350"/>
            <a:ext cx="2117090" cy="3035300"/>
          </a:xfrm>
          <a:prstGeom prst="roundRect">
            <a:avLst>
              <a:gd name="adj" fmla="val 0"/>
            </a:avLst>
          </a:prstGeom>
          <a:solidFill>
            <a:srgbClr val="CC161C"/>
          </a:solidFill>
          <a:ln w="12700" cap="flat" cmpd="sng" algn="ctr">
            <a:noFill/>
            <a:prstDash val="solid"/>
            <a:miter lim="800000"/>
          </a:ln>
          <a:effectLst/>
        </p:spPr>
        <p:txBody>
          <a:bodyPr rtlCol="0" anchor="ctr"/>
          <a:lstStyle/>
          <a:p>
            <a:pPr marL="175260" algn="l" rtl="0" eaLnBrk="0">
              <a:lnSpc>
                <a:spcPct val="89000"/>
              </a:lnSpc>
            </a:pPr>
            <a:endParaRPr sz="2400" b="1" kern="0" spc="-30" dirty="0">
              <a:solidFill>
                <a:srgbClr val="FFFFFF">
                  <a:alpha val="100000"/>
                </a:srgbClr>
              </a:solidFill>
              <a:latin typeface="黑体" panose="02010609060101010101" charset="-122"/>
              <a:ea typeface="黑体" panose="02010609060101010101" charset="-122"/>
              <a:cs typeface="黑体" panose="02010609060101010101" charset="-122"/>
              <a:sym typeface="+mn-ea"/>
            </a:endParaRPr>
          </a:p>
          <a:p>
            <a:pPr marL="175260" algn="l" rtl="0" eaLnBrk="0">
              <a:lnSpc>
                <a:spcPct val="89000"/>
              </a:lnSpc>
            </a:pPr>
            <a:r>
              <a:rPr sz="2400" b="1" kern="0" spc="-30" dirty="0">
                <a:solidFill>
                  <a:srgbClr val="FFFFFF">
                    <a:alpha val="100000"/>
                  </a:srgbClr>
                </a:solidFill>
                <a:latin typeface="黑体" panose="02010609060101010101" charset="-122"/>
                <a:ea typeface="黑体" panose="02010609060101010101" charset="-122"/>
                <a:cs typeface="黑体" panose="02010609060101010101" charset="-122"/>
                <a:sym typeface="+mn-ea"/>
              </a:rPr>
              <a:t>未来五年是全</a:t>
            </a:r>
            <a:r>
              <a:rPr sz="2400" b="1" kern="0" spc="-20" dirty="0">
                <a:solidFill>
                  <a:srgbClr val="FFFFFF">
                    <a:alpha val="100000"/>
                  </a:srgbClr>
                </a:solidFill>
                <a:latin typeface="黑体" panose="02010609060101010101" charset="-122"/>
                <a:ea typeface="黑体" panose="02010609060101010101" charset="-122"/>
                <a:cs typeface="黑体" panose="02010609060101010101" charset="-122"/>
                <a:sym typeface="+mn-ea"/>
              </a:rPr>
              <a:t>面建设社会主</a:t>
            </a:r>
            <a:r>
              <a:rPr sz="2400" b="1" kern="0" spc="-30" dirty="0">
                <a:solidFill>
                  <a:srgbClr val="FFFFFF">
                    <a:alpha val="100000"/>
                  </a:srgbClr>
                </a:solidFill>
                <a:latin typeface="黑体" panose="02010609060101010101" charset="-122"/>
                <a:ea typeface="黑体" panose="02010609060101010101" charset="-122"/>
                <a:cs typeface="黑体" panose="02010609060101010101" charset="-122"/>
                <a:sym typeface="+mn-ea"/>
              </a:rPr>
              <a:t>义现代化国家</a:t>
            </a:r>
            <a:r>
              <a:rPr sz="2400" b="1" kern="0" spc="-20" dirty="0">
                <a:solidFill>
                  <a:srgbClr val="FFFFFF">
                    <a:alpha val="100000"/>
                  </a:srgbClr>
                </a:solidFill>
                <a:latin typeface="黑体" panose="02010609060101010101" charset="-122"/>
                <a:ea typeface="黑体" panose="02010609060101010101" charset="-122"/>
                <a:cs typeface="黑体" panose="02010609060101010101" charset="-122"/>
                <a:sym typeface="+mn-ea"/>
              </a:rPr>
              <a:t>开局起步的关</a:t>
            </a:r>
            <a:r>
              <a:rPr sz="2400" b="1" kern="0" dirty="0">
                <a:solidFill>
                  <a:srgbClr val="FFFFFF">
                    <a:alpha val="100000"/>
                  </a:srgbClr>
                </a:solidFill>
                <a:latin typeface="黑体" panose="02010609060101010101" charset="-122"/>
                <a:ea typeface="黑体" panose="02010609060101010101" charset="-122"/>
                <a:cs typeface="黑体" panose="02010609060101010101" charset="-122"/>
                <a:sym typeface="+mn-ea"/>
              </a:rPr>
              <a:t>键时期，主要</a:t>
            </a:r>
            <a:r>
              <a:rPr sz="2400" b="1" kern="0" spc="-30" dirty="0">
                <a:solidFill>
                  <a:srgbClr val="FFFFFF">
                    <a:alpha val="100000"/>
                  </a:srgbClr>
                </a:solidFill>
                <a:latin typeface="黑体" panose="02010609060101010101" charset="-122"/>
                <a:ea typeface="黑体" panose="02010609060101010101" charset="-122"/>
                <a:cs typeface="黑体" panose="02010609060101010101" charset="-122"/>
                <a:sym typeface="+mn-ea"/>
              </a:rPr>
              <a:t>目标任务是</a:t>
            </a:r>
            <a:endParaRPr lang="en-US" altLang="en-US" sz="2400" dirty="0"/>
          </a:p>
          <a:p>
            <a:pPr algn="ctr" defTabSz="914400"/>
            <a:endParaRPr lang="zh-CN" altLang="en-US" sz="2400" b="1" kern="0" dirty="0">
              <a:solidFill>
                <a:schemeClr val="bg1"/>
              </a:solidFill>
              <a:latin typeface="微软雅黑" panose="020B0503020204020204" pitchFamily="34" charset="-122"/>
            </a:endParaRPr>
          </a:p>
        </p:txBody>
      </p:sp>
      <p:sp>
        <p:nvSpPr>
          <p:cNvPr id="9" name="矩形: 圆角 16"/>
          <p:cNvSpPr/>
          <p:nvPr/>
        </p:nvSpPr>
        <p:spPr>
          <a:xfrm>
            <a:off x="3075972" y="1281863"/>
            <a:ext cx="8225619" cy="1067590"/>
          </a:xfrm>
          <a:prstGeom prst="roundRect">
            <a:avLst>
              <a:gd name="adj" fmla="val 0"/>
            </a:avLst>
          </a:prstGeom>
          <a:noFill/>
          <a:ln w="9525" cap="flat" cmpd="sng" algn="ctr">
            <a:solidFill>
              <a:srgbClr val="CC161C"/>
            </a:solidFill>
            <a:prstDash val="solid"/>
            <a:miter lim="800000"/>
          </a:ln>
          <a:effectLst/>
        </p:spPr>
        <p:txBody>
          <a:bodyPr rtlCol="0" anchor="ctr"/>
          <a:lstStyle/>
          <a:p>
            <a:pPr marL="12700" algn="l" rtl="0" eaLnBrk="0">
              <a:lnSpc>
                <a:spcPct val="95000"/>
              </a:lnSpc>
              <a:spcBef>
                <a:spcPts val="1120"/>
              </a:spcBef>
            </a:pPr>
            <a:r>
              <a:rPr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居民收入增长和经济增长基本同步，劳动报酬提高与劳动生产率提高基本同</a:t>
            </a:r>
            <a:r>
              <a:rPr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步</a:t>
            </a:r>
            <a:r>
              <a:rPr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r>
              <a:rPr lang="en-US"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基本公共服务均等化水平明显提升，多层次社会保障体系更加</a:t>
            </a:r>
            <a:r>
              <a:rPr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健全</a:t>
            </a:r>
            <a:r>
              <a:rPr lang="zh-CN"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endParaRPr lang="zh-CN" sz="1800"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11" name="矩形: 圆角 16"/>
          <p:cNvSpPr/>
          <p:nvPr/>
        </p:nvSpPr>
        <p:spPr>
          <a:xfrm>
            <a:off x="3075940" y="2551430"/>
            <a:ext cx="8225790" cy="953770"/>
          </a:xfrm>
          <a:prstGeom prst="roundRect">
            <a:avLst>
              <a:gd name="adj" fmla="val 0"/>
            </a:avLst>
          </a:prstGeom>
          <a:noFill/>
          <a:ln w="9525" cap="flat" cmpd="sng" algn="ctr">
            <a:solidFill>
              <a:srgbClr val="CC161C"/>
            </a:solidFill>
            <a:prstDash val="solid"/>
            <a:miter lim="800000"/>
          </a:ln>
          <a:effectLst/>
        </p:spPr>
        <p:txBody>
          <a:bodyPr rtlCol="0" anchor="ctr"/>
          <a:lstStyle/>
          <a:p>
            <a:pPr marL="19050" algn="l" rtl="0" eaLnBrk="0">
              <a:lnSpc>
                <a:spcPct val="88000"/>
              </a:lnSpc>
              <a:spcBef>
                <a:spcPts val="1475"/>
              </a:spcBef>
            </a:pPr>
            <a:r>
              <a:rPr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城乡人居环境明显改善，美丽中国建设成效显著</a:t>
            </a:r>
            <a:r>
              <a:rPr lang="zh-CN"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endParaRPr lang="zh-CN" sz="18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13" name="矩形: 圆角 16"/>
          <p:cNvSpPr/>
          <p:nvPr/>
        </p:nvSpPr>
        <p:spPr>
          <a:xfrm>
            <a:off x="3075972" y="3605963"/>
            <a:ext cx="8225619" cy="1067590"/>
          </a:xfrm>
          <a:prstGeom prst="roundRect">
            <a:avLst>
              <a:gd name="adj" fmla="val 0"/>
            </a:avLst>
          </a:prstGeom>
          <a:noFill/>
          <a:ln w="9525" cap="flat" cmpd="sng" algn="ctr">
            <a:solidFill>
              <a:srgbClr val="CC161C"/>
            </a:solidFill>
            <a:prstDash val="solid"/>
            <a:miter lim="800000"/>
          </a:ln>
          <a:effectLst/>
        </p:spPr>
        <p:txBody>
          <a:bodyPr rtlCol="0" anchor="ctr"/>
          <a:lstStyle/>
          <a:p>
            <a:pPr marL="19050" algn="l" rtl="0" eaLnBrk="0">
              <a:lnSpc>
                <a:spcPct val="88000"/>
              </a:lnSpc>
              <a:spcBef>
                <a:spcPts val="1475"/>
              </a:spcBef>
              <a:buClrTx/>
              <a:buSzTx/>
              <a:buFontTx/>
            </a:pPr>
            <a:r>
              <a:rPr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国家安全更为巩固，建军一百年奋斗目标如期实现，平安中国建设扎实推进</a:t>
            </a:r>
            <a:r>
              <a:rPr lang="zh-CN"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endParaRPr lang="zh-CN" sz="18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15" name="矩形: 圆角 16"/>
          <p:cNvSpPr/>
          <p:nvPr/>
        </p:nvSpPr>
        <p:spPr>
          <a:xfrm>
            <a:off x="3075972" y="4812463"/>
            <a:ext cx="8225619" cy="1067590"/>
          </a:xfrm>
          <a:prstGeom prst="roundRect">
            <a:avLst>
              <a:gd name="adj" fmla="val 0"/>
            </a:avLst>
          </a:prstGeom>
          <a:noFill/>
          <a:ln w="9525" cap="flat" cmpd="sng" algn="ctr">
            <a:solidFill>
              <a:srgbClr val="CC161C"/>
            </a:solidFill>
            <a:prstDash val="solid"/>
            <a:miter lim="800000"/>
          </a:ln>
          <a:effectLst/>
        </p:spPr>
        <p:txBody>
          <a:bodyPr rtlCol="0" anchor="ctr"/>
          <a:lstStyle/>
          <a:p>
            <a:pPr marL="19050" algn="l" rtl="0" eaLnBrk="0">
              <a:lnSpc>
                <a:spcPct val="88000"/>
              </a:lnSpc>
              <a:spcBef>
                <a:spcPts val="1475"/>
              </a:spcBef>
              <a:buClrTx/>
              <a:buSzTx/>
              <a:buFontTx/>
            </a:pPr>
            <a:r>
              <a:rPr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中国国际地位和影响进一步提高，在全球治理中发挥更大作用</a:t>
            </a:r>
            <a:r>
              <a:rPr lang="zh-CN"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endParaRPr lang="zh-CN" sz="18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2"/>
            </p:custDataLst>
          </p:nvPr>
        </p:nvSpPr>
        <p:spPr>
          <a:xfrm>
            <a:off x="1212215" y="452120"/>
            <a:ext cx="5133340" cy="391160"/>
          </a:xfrm>
          <a:prstGeom prst="rect">
            <a:avLst/>
          </a:prstGeom>
          <a:noFill/>
        </p:spPr>
        <p:txBody>
          <a:bodyPr wrap="square" lIns="91438" tIns="45719" rIns="91438" bIns="45719" rtlCol="0">
            <a:spAutoFit/>
          </a:bodyPr>
          <a:p>
            <a:pPr algn="r" rtl="0" eaLnBrk="0">
              <a:lnSpc>
                <a:spcPct val="98000"/>
              </a:lnSpc>
              <a:spcBef>
                <a:spcPts val="0"/>
              </a:spcBef>
            </a:pPr>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新时代新征程党和国家事业发展的目标任务</a:t>
            </a:r>
            <a:endParaRPr kumimoji="0" lang="zh-CN" altLang="en-US" sz="3200" b="1" i="0" u="none" strike="noStrike" kern="1200" cap="none" spc="0" normalizeH="0" baseline="0" noProof="0" dirty="0">
              <a:ln>
                <a:noFill/>
              </a:ln>
              <a:solidFill>
                <a:srgbClr val="CC161C"/>
              </a:solidFill>
              <a:effectLst/>
              <a:uLnTx/>
              <a:uFillTx/>
              <a:latin typeface="微软雅黑" panose="020B0503020204020204" pitchFamily="34" charset="-122"/>
              <a:ea typeface="微软雅黑" panose="020B0503020204020204" pitchFamily="34" charset="-122"/>
              <a:cs typeface="+mn-cs"/>
            </a:endParaRPr>
          </a:p>
        </p:txBody>
      </p:sp>
      <p:pic>
        <p:nvPicPr>
          <p:cNvPr id="3" name="图片 2"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pic>
        <p:nvPicPr>
          <p:cNvPr id="7" name="图片 6"/>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Effect transition="in" filter="fade">
                                      <p:cBhvr>
                                        <p:cTn id="15" dur="10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1000"/>
                                        <p:tgtEl>
                                          <p:spTgt spid="11"/>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1000"/>
                                        <p:tgtEl>
                                          <p:spTgt spid="13"/>
                                        </p:tgtEl>
                                      </p:cBhvr>
                                    </p:animEffect>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1" grpId="0" bldLvl="0" animBg="1"/>
      <p:bldP spid="13" grpId="0" bldLvl="0" animBg="1"/>
      <p:bldP spid="1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635" y="1572895"/>
            <a:ext cx="12232640" cy="1855470"/>
            <a:chOff x="2972116" y="-188976"/>
            <a:chExt cx="6069445" cy="1474548"/>
          </a:xfrm>
        </p:grpSpPr>
        <p:sp>
          <p:nvSpPr>
            <p:cNvPr id="9" name="矩形: 圆角 6"/>
            <p:cNvSpPr/>
            <p:nvPr/>
          </p:nvSpPr>
          <p:spPr>
            <a:xfrm>
              <a:off x="2990705" y="-188976"/>
              <a:ext cx="6050856" cy="1217688"/>
            </a:xfrm>
            <a:prstGeom prst="roundRect">
              <a:avLst>
                <a:gd name="adj" fmla="val 0"/>
              </a:avLst>
            </a:prstGeom>
            <a:solidFill>
              <a:srgbClr val="CC161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endParaRPr>
            </a:p>
          </p:txBody>
        </p:sp>
        <p:sp>
          <p:nvSpPr>
            <p:cNvPr id="10" name="矩形 9"/>
            <p:cNvSpPr/>
            <p:nvPr/>
          </p:nvSpPr>
          <p:spPr>
            <a:xfrm>
              <a:off x="2972116" y="41643"/>
              <a:ext cx="6048651" cy="1243929"/>
            </a:xfrm>
            <a:prstGeom prst="rect">
              <a:avLst/>
            </a:prstGeom>
          </p:spPr>
          <p:txBody>
            <a:bodyPr wrap="square">
              <a:noAutofit/>
            </a:bodyPr>
            <a:lstStyle/>
            <a:p>
              <a:pPr indent="0" algn="ctr" rtl="0" eaLnBrk="0" fontAlgn="auto">
                <a:lnSpc>
                  <a:spcPct val="92000"/>
                </a:lnSpc>
                <a:spcBef>
                  <a:spcPts val="0"/>
                </a:spcBef>
              </a:pPr>
              <a:r>
                <a:rPr sz="3200" b="1" kern="0" spc="-10" dirty="0">
                  <a:solidFill>
                    <a:srgbClr val="FFF600">
                      <a:alpha val="100000"/>
                    </a:srgbClr>
                  </a:solidFill>
                  <a:latin typeface="黑体" panose="02010609060101010101" charset="-122"/>
                  <a:ea typeface="黑体" panose="02010609060101010101" charset="-122"/>
                  <a:cs typeface="黑体" panose="02010609060101010101" charset="-122"/>
                  <a:sym typeface="+mn-ea"/>
                </a:rPr>
                <a:t>全面建设社会主义现代化国家，是一项伟大而艰</a:t>
              </a:r>
              <a:r>
                <a:rPr sz="3200" b="1" kern="0" spc="-20" dirty="0">
                  <a:solidFill>
                    <a:srgbClr val="FFF600">
                      <a:alpha val="100000"/>
                    </a:srgbClr>
                  </a:solidFill>
                  <a:latin typeface="黑体" panose="02010609060101010101" charset="-122"/>
                  <a:ea typeface="黑体" panose="02010609060101010101" charset="-122"/>
                  <a:cs typeface="黑体" panose="02010609060101010101" charset="-122"/>
                  <a:sym typeface="+mn-ea"/>
                </a:rPr>
                <a:t>巨</a:t>
              </a:r>
              <a:r>
                <a:rPr sz="3200" b="1" kern="0" spc="-30" dirty="0">
                  <a:solidFill>
                    <a:srgbClr val="FFF600">
                      <a:alpha val="100000"/>
                    </a:srgbClr>
                  </a:solidFill>
                  <a:latin typeface="黑体" panose="02010609060101010101" charset="-122"/>
                  <a:ea typeface="黑体" panose="02010609060101010101" charset="-122"/>
                  <a:cs typeface="黑体" panose="02010609060101010101" charset="-122"/>
                  <a:sym typeface="+mn-ea"/>
                </a:rPr>
                <a:t>的事业，</a:t>
              </a:r>
              <a:endParaRPr sz="3200" b="1" kern="0" spc="-30" dirty="0">
                <a:solidFill>
                  <a:srgbClr val="FFF600">
                    <a:alpha val="100000"/>
                  </a:srgbClr>
                </a:solidFill>
                <a:latin typeface="黑体" panose="02010609060101010101" charset="-122"/>
                <a:ea typeface="黑体" panose="02010609060101010101" charset="-122"/>
                <a:cs typeface="黑体" panose="02010609060101010101" charset="-122"/>
                <a:sym typeface="+mn-ea"/>
              </a:endParaRPr>
            </a:p>
            <a:p>
              <a:pPr indent="0" algn="ctr" rtl="0" eaLnBrk="0" fontAlgn="auto">
                <a:lnSpc>
                  <a:spcPct val="92000"/>
                </a:lnSpc>
                <a:spcBef>
                  <a:spcPts val="0"/>
                </a:spcBef>
              </a:pPr>
              <a:r>
                <a:rPr sz="3200" b="1" kern="0" spc="-30" dirty="0">
                  <a:solidFill>
                    <a:srgbClr val="FFF600">
                      <a:alpha val="100000"/>
                    </a:srgbClr>
                  </a:solidFill>
                  <a:latin typeface="黑体" panose="02010609060101010101" charset="-122"/>
                  <a:ea typeface="黑体" panose="02010609060101010101" charset="-122"/>
                  <a:cs typeface="黑体" panose="02010609060101010101" charset="-122"/>
                  <a:sym typeface="+mn-ea"/>
                </a:rPr>
                <a:t>前途光明，任重道远</a:t>
              </a:r>
              <a:r>
                <a:rPr lang="zh-CN" sz="3200" b="1" kern="0" spc="-30" dirty="0">
                  <a:solidFill>
                    <a:srgbClr val="FFF600">
                      <a:alpha val="100000"/>
                    </a:srgbClr>
                  </a:solidFill>
                  <a:latin typeface="黑体" panose="02010609060101010101" charset="-122"/>
                  <a:ea typeface="黑体" panose="02010609060101010101" charset="-122"/>
                  <a:cs typeface="黑体" panose="02010609060101010101" charset="-122"/>
                  <a:sym typeface="+mn-ea"/>
                </a:rPr>
                <a:t>。</a:t>
              </a:r>
              <a:endParaRPr kumimoji="0" lang="zh-CN" sz="3200" b="1" i="0" u="none" strike="noStrike" kern="0" cap="none" spc="-30" normalizeH="0" baseline="0" noProof="0" dirty="0">
                <a:ln>
                  <a:noFill/>
                </a:ln>
                <a:solidFill>
                  <a:srgbClr val="FFF600">
                    <a:alpha val="100000"/>
                  </a:srgbClr>
                </a:solidFill>
                <a:effectLst/>
                <a:uLnTx/>
                <a:uFillTx/>
                <a:latin typeface="黑体" panose="02010609060101010101" charset="-122"/>
                <a:ea typeface="黑体" panose="02010609060101010101" charset="-122"/>
                <a:cs typeface="黑体" panose="02010609060101010101" charset="-122"/>
                <a:sym typeface="+mn-ea"/>
              </a:endParaRPr>
            </a:p>
          </p:txBody>
        </p:sp>
      </p:gr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10845" y="3157220"/>
            <a:ext cx="2710180" cy="1984375"/>
          </a:xfrm>
          <a:prstGeom prst="rect">
            <a:avLst/>
          </a:prstGeom>
        </p:spPr>
      </p:pic>
      <p:pic>
        <p:nvPicPr>
          <p:cNvPr id="16" name="图片 15"/>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l="14279" t="70861" r="14110"/>
          <a:stretch>
            <a:fillRect/>
          </a:stretch>
        </p:blipFill>
        <p:spPr>
          <a:xfrm>
            <a:off x="1679575" y="4314825"/>
            <a:ext cx="8730615" cy="2171700"/>
          </a:xfrm>
          <a:prstGeom prst="rect">
            <a:avLst/>
          </a:prstGeom>
        </p:spPr>
      </p:pic>
      <p:sp>
        <p:nvSpPr>
          <p:cNvPr id="2" name="文本框 1"/>
          <p:cNvSpPr txBox="1"/>
          <p:nvPr>
            <p:custDataLst>
              <p:tags r:id="rId4"/>
            </p:custDataLst>
          </p:nvPr>
        </p:nvSpPr>
        <p:spPr>
          <a:xfrm>
            <a:off x="1212215" y="452120"/>
            <a:ext cx="5133340" cy="391160"/>
          </a:xfrm>
          <a:prstGeom prst="rect">
            <a:avLst/>
          </a:prstGeom>
          <a:noFill/>
        </p:spPr>
        <p:txBody>
          <a:bodyPr wrap="square" lIns="91438" tIns="45719" rIns="91438" bIns="45719" rtlCol="0">
            <a:spAutoFit/>
          </a:bodyPr>
          <a:p>
            <a:pPr algn="r" rtl="0" eaLnBrk="0">
              <a:lnSpc>
                <a:spcPct val="98000"/>
              </a:lnSpc>
              <a:spcBef>
                <a:spcPts val="0"/>
              </a:spcBef>
            </a:pPr>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新时代新征程党和国家事业发展的目标任务</a:t>
            </a:r>
            <a:endParaRPr kumimoji="0" lang="zh-CN" altLang="en-US" sz="3200" b="1" i="0" u="none" strike="noStrike" kern="1200" cap="none" spc="0" normalizeH="0" baseline="0" noProof="0" dirty="0">
              <a:ln>
                <a:noFill/>
              </a:ln>
              <a:solidFill>
                <a:srgbClr val="CC161C"/>
              </a:solidFill>
              <a:effectLst/>
              <a:uLnTx/>
              <a:uFillTx/>
              <a:latin typeface="微软雅黑" panose="020B0503020204020204" pitchFamily="34" charset="-122"/>
              <a:ea typeface="微软雅黑" panose="020B0503020204020204" pitchFamily="34" charset="-122"/>
              <a:cs typeface="+mn-cs"/>
            </a:endParaRPr>
          </a:p>
        </p:txBody>
      </p:sp>
      <p:pic>
        <p:nvPicPr>
          <p:cNvPr id="3" name="图片 2" descr="C:/Users/xiu'ting/Desktop/d9cb1e75da319d55cec5ad72ee45208.jpgd9cb1e75da319d55cec5ad72ee45208"/>
          <p:cNvPicPr>
            <a:picLocks noChangeAspect="1"/>
          </p:cNvPicPr>
          <p:nvPr>
            <p:custDataLst>
              <p:tags r:id="rId5"/>
            </p:custDataLst>
          </p:nvPr>
        </p:nvPicPr>
        <p:blipFill>
          <a:blip r:embed="rId6"/>
          <a:srcRect l="-6933" t="-5639" r="-4876" b="-17845"/>
          <a:stretch>
            <a:fillRect/>
          </a:stretch>
        </p:blipFill>
        <p:spPr>
          <a:xfrm>
            <a:off x="153035" y="132080"/>
            <a:ext cx="988695" cy="1102360"/>
          </a:xfrm>
          <a:prstGeom prst="rect">
            <a:avLst/>
          </a:prstGeom>
        </p:spPr>
      </p:pic>
      <p:pic>
        <p:nvPicPr>
          <p:cNvPr id="7" name="图片 6"/>
          <p:cNvPicPr>
            <a:picLocks noChangeAspect="1"/>
          </p:cNvPicPr>
          <p:nvPr>
            <p:custDataLst>
              <p:tags r:id="rId7"/>
            </p:custDataLst>
          </p:nvPr>
        </p:nvPicPr>
        <p:blipFill rotWithShape="1">
          <a:blip r:embed="rId3"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pic>
        <p:nvPicPr>
          <p:cNvPr id="14" name="图片 13"/>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flipH="1">
            <a:off x="9086850" y="2635250"/>
            <a:ext cx="2726690" cy="4502785"/>
          </a:xfrm>
          <a:prstGeom prst="rect">
            <a:avLst/>
          </a:prstGeom>
        </p:spPr>
      </p:pic>
      <p:pic>
        <p:nvPicPr>
          <p:cNvPr id="4" name="图片 3"/>
          <p:cNvPicPr>
            <a:picLocks noChangeAspect="1"/>
          </p:cNvPicPr>
          <p:nvPr/>
        </p:nvPicPr>
        <p:blipFill rotWithShape="1">
          <a:blip r:embed="rId10"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pic>
        <p:nvPicPr>
          <p:cNvPr id="17" name="图片 16"/>
          <p:cNvPicPr>
            <a:picLocks noChangeAspect="1"/>
          </p:cNvPicPr>
          <p:nvPr>
            <p:custDataLst>
              <p:tags r:id="rId11"/>
            </p:custDataLst>
          </p:nvPr>
        </p:nvPicPr>
        <p:blipFill rotWithShape="1">
          <a:blip r:embed="rId12" cstate="print">
            <a:extLst>
              <a:ext uri="{28A0092B-C50C-407E-A947-70E740481C1C}">
                <a14:useLocalDpi xmlns:a14="http://schemas.microsoft.com/office/drawing/2010/main" val="0"/>
              </a:ext>
            </a:extLst>
          </a:blip>
          <a:srcRect t="79805"/>
          <a:stretch>
            <a:fillRect/>
          </a:stretch>
        </p:blipFill>
        <p:spPr>
          <a:xfrm>
            <a:off x="635" y="5469596"/>
            <a:ext cx="12192000" cy="12309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33988" r="87957" b="3551"/>
          <a:stretch>
            <a:fillRect/>
          </a:stretch>
        </p:blipFill>
        <p:spPr>
          <a:xfrm>
            <a:off x="0" y="3051175"/>
            <a:ext cx="1826895" cy="3806825"/>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4279" t="70861" r="14110"/>
          <a:stretch>
            <a:fillRect/>
          </a:stretch>
        </p:blipFill>
        <p:spPr>
          <a:xfrm>
            <a:off x="1679330" y="5081954"/>
            <a:ext cx="8730761" cy="17760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
        <p:nvSpPr>
          <p:cNvPr id="8" name="矩形 7"/>
          <p:cNvSpPr/>
          <p:nvPr/>
        </p:nvSpPr>
        <p:spPr>
          <a:xfrm>
            <a:off x="1560195" y="1586865"/>
            <a:ext cx="8849995" cy="3632835"/>
          </a:xfrm>
          <a:prstGeom prst="rect">
            <a:avLst/>
          </a:prstGeom>
        </p:spPr>
        <p:txBody>
          <a:bodyPr wrap="square">
            <a:noAutofit/>
          </a:bodyPr>
          <a:lstStyle/>
          <a:p>
            <a:pPr marL="374650" algn="l" rtl="0" eaLnBrk="0">
              <a:lnSpc>
                <a:spcPct val="88000"/>
              </a:lnSpc>
            </a:pPr>
            <a:r>
              <a:rPr lang="en-US" sz="2800" kern="0" spc="-30" dirty="0">
                <a:solidFill>
                  <a:srgbClr val="D90412">
                    <a:alpha val="100000"/>
                  </a:srgbClr>
                </a:solidFill>
                <a:latin typeface="黑体" panose="02010609060101010101" charset="-122"/>
                <a:ea typeface="黑体" panose="02010609060101010101" charset="-122"/>
                <a:cs typeface="黑体" panose="02010609060101010101" charset="-122"/>
                <a:sym typeface="+mn-ea"/>
              </a:rPr>
              <a:t>·</a:t>
            </a:r>
            <a:r>
              <a:rPr sz="2400" kern="0" spc="-30" dirty="0">
                <a:solidFill>
                  <a:srgbClr val="D90412">
                    <a:alpha val="100000"/>
                  </a:srgbClr>
                </a:solidFill>
                <a:latin typeface="黑体" panose="02010609060101010101" charset="-122"/>
                <a:ea typeface="黑体" panose="02010609060101010101" charset="-122"/>
                <a:cs typeface="黑体" panose="02010609060101010101" charset="-122"/>
                <a:sym typeface="+mn-ea"/>
              </a:rPr>
              <a:t>2023年9月至2024年1月，组织化指导动员团支部完成“4+1”任务：按照“思想旗帜”、“坚强核心”、“强国复兴”</a:t>
            </a:r>
            <a:r>
              <a:rPr lang="zh-CN" sz="2400" kern="0" spc="-30" dirty="0">
                <a:solidFill>
                  <a:srgbClr val="D90412">
                    <a:alpha val="100000"/>
                  </a:srgbClr>
                </a:solidFill>
                <a:latin typeface="黑体" panose="02010609060101010101" charset="-122"/>
                <a:ea typeface="黑体" panose="02010609060101010101" charset="-122"/>
                <a:cs typeface="黑体" panose="02010609060101010101" charset="-122"/>
                <a:sym typeface="+mn-ea"/>
              </a:rPr>
              <a:t>、</a:t>
            </a:r>
            <a:r>
              <a:rPr sz="2400" kern="0" spc="-30" dirty="0">
                <a:solidFill>
                  <a:srgbClr val="D90412">
                    <a:alpha val="100000"/>
                  </a:srgbClr>
                </a:solidFill>
                <a:latin typeface="黑体" panose="02010609060101010101" charset="-122"/>
                <a:ea typeface="黑体" panose="02010609060101010101" charset="-122"/>
                <a:cs typeface="黑体" panose="02010609060101010101" charset="-122"/>
                <a:sym typeface="+mn-ea"/>
              </a:rPr>
              <a:t>“挺膺担当”等4个主题，分别开展1次专题理论学习。</a:t>
            </a:r>
            <a:endParaRPr sz="2400" kern="0" spc="-30" dirty="0">
              <a:solidFill>
                <a:srgbClr val="D90412">
                  <a:alpha val="100000"/>
                </a:srgbClr>
              </a:solidFill>
              <a:latin typeface="黑体" panose="02010609060101010101" charset="-122"/>
              <a:ea typeface="黑体" panose="02010609060101010101" charset="-122"/>
              <a:cs typeface="黑体" panose="02010609060101010101" charset="-122"/>
            </a:endParaRPr>
          </a:p>
          <a:p>
            <a:pPr marL="374650" algn="l" rtl="0" eaLnBrk="0">
              <a:lnSpc>
                <a:spcPct val="88000"/>
              </a:lnSpc>
              <a:spcBef>
                <a:spcPts val="1335"/>
              </a:spcBef>
            </a:pPr>
            <a:r>
              <a:rPr lang="en-US" sz="2800" kern="0" spc="-30" dirty="0">
                <a:solidFill>
                  <a:srgbClr val="D90412">
                    <a:alpha val="100000"/>
                  </a:srgbClr>
                </a:solidFill>
                <a:latin typeface="黑体" panose="02010609060101010101" charset="-122"/>
                <a:ea typeface="黑体" panose="02010609060101010101" charset="-122"/>
                <a:cs typeface="黑体" panose="02010609060101010101" charset="-122"/>
                <a:sym typeface="+mn-ea"/>
              </a:rPr>
              <a:t>·</a:t>
            </a:r>
            <a:r>
              <a:rPr sz="2400" kern="0" spc="-30" dirty="0">
                <a:solidFill>
                  <a:srgbClr val="D90412">
                    <a:alpha val="100000"/>
                  </a:srgbClr>
                </a:solidFill>
                <a:latin typeface="黑体" panose="02010609060101010101" charset="-122"/>
                <a:ea typeface="黑体" panose="02010609060101010101" charset="-122"/>
                <a:cs typeface="黑体" panose="02010609060101010101" charset="-122"/>
                <a:sym typeface="+mn-ea"/>
              </a:rPr>
              <a:t>强国复兴专题：深入学习党的二十大关于全面建成社会主义现代化强国、以中国式现代化全面推进中华民族伟大复兴的战略部署和习近平总书记的相关重要论述，学习了解新时代新征程党和国家事业发展的目标任务，深刻理解中国式现代化是强国建设、民族复兴的唯一正确道路。</a:t>
            </a:r>
            <a:endParaRPr sz="2400" kern="0" spc="-30" dirty="0">
              <a:solidFill>
                <a:srgbClr val="D90412">
                  <a:alpha val="100000"/>
                </a:srgbClr>
              </a:solidFill>
              <a:latin typeface="黑体" panose="02010609060101010101" charset="-122"/>
              <a:ea typeface="黑体" panose="02010609060101010101" charset="-122"/>
              <a:cs typeface="黑体" panose="02010609060101010101" charset="-122"/>
              <a:sym typeface="+mn-ea"/>
            </a:endParaRPr>
          </a:p>
        </p:txBody>
      </p:sp>
      <p:sp>
        <p:nvSpPr>
          <p:cNvPr id="9" name="TextBox 6"/>
          <p:cNvSpPr txBox="1"/>
          <p:nvPr/>
        </p:nvSpPr>
        <p:spPr>
          <a:xfrm>
            <a:off x="1896206" y="478045"/>
            <a:ext cx="3361700" cy="830968"/>
          </a:xfrm>
          <a:prstGeom prst="rect">
            <a:avLst/>
          </a:prstGeom>
          <a:noFill/>
        </p:spPr>
        <p:txBody>
          <a:bodyPr wrap="none" lIns="91411" tIns="45706" rIns="91411" bIns="45706">
            <a:spAutoFit/>
          </a:bodyPr>
          <a:lstStyle/>
          <a:p>
            <a:pPr algn="ctr">
              <a:defRPr/>
            </a:pPr>
            <a:r>
              <a:rPr lang="zh-CN" altLang="en-US" sz="4800" b="1" dirty="0">
                <a:ln w="6350">
                  <a:noFill/>
                </a:ln>
                <a:solidFill>
                  <a:srgbClr val="CC161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前 言</a:t>
            </a:r>
            <a:r>
              <a:rPr lang="zh-CN" altLang="en-US" sz="4800" b="1" dirty="0">
                <a:ln w="6350">
                  <a:noFill/>
                </a:ln>
                <a:solidFill>
                  <a:srgbClr val="CC161C"/>
                </a:solidFill>
                <a:latin typeface="微软雅黑" panose="020B0503020204020204" pitchFamily="34" charset="-122"/>
                <a:ea typeface="微软雅黑" panose="020B0503020204020204" pitchFamily="34" charset="-122"/>
              </a:rPr>
              <a:t> </a:t>
            </a:r>
            <a:r>
              <a:rPr lang="en-US" altLang="zh-CN" sz="2800" b="1" dirty="0">
                <a:ln w="6350">
                  <a:noFill/>
                </a:ln>
                <a:solidFill>
                  <a:srgbClr val="CC161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PREFACE</a:t>
            </a:r>
            <a:endParaRPr lang="zh-CN" altLang="en-US" sz="2800" b="1" dirty="0">
              <a:ln w="6350">
                <a:noFill/>
              </a:ln>
              <a:solidFill>
                <a:srgbClr val="CC161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987370" y="1468675"/>
            <a:ext cx="7002763" cy="0"/>
          </a:xfrm>
          <a:prstGeom prst="line">
            <a:avLst/>
          </a:prstGeom>
          <a:noFill/>
          <a:ln w="9525" cap="flat" cmpd="sng" algn="ctr">
            <a:solidFill>
              <a:srgbClr val="BC000D">
                <a:shade val="95000"/>
                <a:satMod val="105000"/>
              </a:srgbClr>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250"/>
                                        <p:tgtEl>
                                          <p:spTgt spid="9"/>
                                        </p:tgtEl>
                                      </p:cBhvr>
                                    </p:animEffect>
                                  </p:childTnLst>
                                </p:cTn>
                              </p:par>
                            </p:childTnLst>
                          </p:cTn>
                        </p:par>
                        <p:par>
                          <p:cTn id="8" fill="hold">
                            <p:stCondLst>
                              <p:cond delay="250"/>
                            </p:stCondLst>
                            <p:childTnLst>
                              <p:par>
                                <p:cTn id="9" presetID="26" presetClass="emph" presetSubtype="0" fill="hold" nodeType="afterEffect">
                                  <p:stCondLst>
                                    <p:cond delay="0"/>
                                  </p:stCondLst>
                                  <p:iterate type="lt">
                                    <p:tmPct val="0"/>
                                  </p:iterate>
                                  <p:childTnLst>
                                    <p:animEffect transition="out" filter="fade">
                                      <p:cBhvr>
                                        <p:cTn id="10" dur="250" tmFilter="0, 0; .2, .5; .8, .5; 1, 0"/>
                                        <p:tgtEl>
                                          <p:spTgt spid="9"/>
                                        </p:tgtEl>
                                      </p:cBhvr>
                                    </p:animEffect>
                                    <p:animScale>
                                      <p:cBhvr>
                                        <p:cTn id="11" dur="125" autoRev="1" fill="hold"/>
                                        <p:tgtEl>
                                          <p:spTgt spid="9"/>
                                        </p:tgtEl>
                                      </p:cBhvr>
                                      <p:by x="105000" y="105000"/>
                                    </p:animScale>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000"/>
                            </p:stCondLst>
                            <p:childTnLst>
                              <p:par>
                                <p:cTn id="17" presetID="3"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矩形: 圆角 7"/>
          <p:cNvSpPr/>
          <p:nvPr/>
        </p:nvSpPr>
        <p:spPr>
          <a:xfrm>
            <a:off x="1141730" y="1710055"/>
            <a:ext cx="10121900" cy="4008120"/>
          </a:xfrm>
          <a:prstGeom prst="roundRect">
            <a:avLst>
              <a:gd name="adj" fmla="val 0"/>
            </a:avLst>
          </a:prstGeom>
          <a:noFill/>
          <a:ln w="19050" cap="flat" cmpd="sng" algn="ctr">
            <a:solidFill>
              <a:srgbClr val="CC161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ndParaRPr>
          </a:p>
        </p:txBody>
      </p:sp>
      <p:sp>
        <p:nvSpPr>
          <p:cNvPr id="9" name="矩形 8"/>
          <p:cNvSpPr/>
          <p:nvPr/>
        </p:nvSpPr>
        <p:spPr>
          <a:xfrm>
            <a:off x="1268889" y="2074988"/>
            <a:ext cx="9860584" cy="3415030"/>
          </a:xfrm>
          <a:prstGeom prst="rect">
            <a:avLst/>
          </a:prstGeom>
        </p:spPr>
        <p:txBody>
          <a:bodyPr wrap="square">
            <a:spAutoFit/>
          </a:bodyPr>
          <a:lstStyle/>
          <a:p>
            <a:pPr defTabSz="914400">
              <a:lnSpc>
                <a:spcPct val="150000"/>
              </a:lnSpc>
            </a:pPr>
            <a:r>
              <a:rPr lang="en-US"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世界百年未有之大变局加速演进</a:t>
            </a:r>
            <a:r>
              <a:rPr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，新一轮科技革命和产业变革深入发展，国际力量对比深刻调整，我</a:t>
            </a:r>
            <a:r>
              <a:rPr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国发展面临新的战略机遇。同时，世</a:t>
            </a:r>
            <a:r>
              <a:rPr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纪疫情影响深远，逆全球化思潮抬头，单边主义、保护主义明显</a:t>
            </a:r>
            <a:r>
              <a:rPr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上升，世界经济复苏乏力，局部冲突和动荡频发</a:t>
            </a:r>
            <a:r>
              <a:rPr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，全球性问题加剧，世界进入新的动荡变革期。我国</a:t>
            </a:r>
            <a:r>
              <a:rPr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改革发展稳定面临不少深层次矛盾躲不</a:t>
            </a:r>
            <a:r>
              <a:rPr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开、绕不过，党的建设特别是党风廉政建设和反腐败斗争面临</a:t>
            </a:r>
            <a:r>
              <a:rPr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不少顽固性、多发性问题，来自外部</a:t>
            </a:r>
            <a:r>
              <a:rPr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的打压遏制随时可能升级。我国发展进入战略机遇和风险挑战并</a:t>
            </a:r>
            <a:r>
              <a:rPr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rPr>
              <a:t>存、不确定难预料因素增多的时期，各种“黑天鹅”</a:t>
            </a:r>
            <a:r>
              <a:rPr lang="zh-CN"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r>
              <a:rPr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rPr>
              <a:t>“灰</a:t>
            </a:r>
            <a:r>
              <a:rPr kern="0" spc="-70" dirty="0">
                <a:solidFill>
                  <a:srgbClr val="000000">
                    <a:alpha val="100000"/>
                  </a:srgbClr>
                </a:solidFill>
                <a:latin typeface="黑体" panose="02010609060101010101" charset="-122"/>
                <a:ea typeface="黑体" panose="02010609060101010101" charset="-122"/>
                <a:cs typeface="黑体" panose="02010609060101010101" charset="-122"/>
                <a:sym typeface="+mn-ea"/>
              </a:rPr>
              <a:t>犀牛”事件随时可能发生。我们必须增强</a:t>
            </a:r>
            <a:r>
              <a:rPr kern="0" spc="-50" dirty="0">
                <a:solidFill>
                  <a:srgbClr val="000000">
                    <a:alpha val="100000"/>
                  </a:srgbClr>
                </a:solidFill>
                <a:latin typeface="黑体" panose="02010609060101010101" charset="-122"/>
                <a:ea typeface="黑体" panose="02010609060101010101" charset="-122"/>
                <a:cs typeface="黑体" panose="02010609060101010101" charset="-122"/>
                <a:sym typeface="+mn-ea"/>
              </a:rPr>
              <a:t>忧患意识，坚持底线思维，做到居安思危、未雨绸缪，准备经受风高浪急甚至惊涛骇浪的</a:t>
            </a:r>
            <a:r>
              <a:rPr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rPr>
              <a:t>重大考验。</a:t>
            </a:r>
            <a:endParaRPr lang="zh-CN" altLang="en-US" sz="18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矩形: 圆角 6"/>
          <p:cNvSpPr/>
          <p:nvPr/>
        </p:nvSpPr>
        <p:spPr>
          <a:xfrm>
            <a:off x="3986688" y="1350150"/>
            <a:ext cx="4343401" cy="638035"/>
          </a:xfrm>
          <a:prstGeom prst="roundRect">
            <a:avLst/>
          </a:prstGeom>
          <a:solidFill>
            <a:srgbClr val="CC161C"/>
          </a:solidFill>
          <a:ln w="12700" cap="flat" cmpd="sng" algn="ctr">
            <a:noFill/>
            <a:prstDash val="solid"/>
            <a:miter lim="800000"/>
          </a:ln>
          <a:effectLst/>
        </p:spPr>
        <p:txBody>
          <a:bodyPr rtlCol="0" anchor="ctr"/>
          <a:lstStyle/>
          <a:p>
            <a:pPr lvl="0" algn="ctr" defTabSz="914400">
              <a:defRPr/>
            </a:pPr>
            <a:r>
              <a:rPr lang="zh-CN" altLang="en-US" sz="24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当前</a:t>
            </a:r>
            <a:endParaRPr kumimoji="0" lang="zh-CN" altLang="en-US"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 name="文本框 1"/>
          <p:cNvSpPr txBox="1"/>
          <p:nvPr>
            <p:custDataLst>
              <p:tags r:id="rId2"/>
            </p:custDataLst>
          </p:nvPr>
        </p:nvSpPr>
        <p:spPr>
          <a:xfrm>
            <a:off x="1212215" y="452120"/>
            <a:ext cx="5133340" cy="391160"/>
          </a:xfrm>
          <a:prstGeom prst="rect">
            <a:avLst/>
          </a:prstGeom>
          <a:noFill/>
        </p:spPr>
        <p:txBody>
          <a:bodyPr wrap="square" lIns="91438" tIns="45719" rIns="91438" bIns="45719" rtlCol="0">
            <a:spAutoFit/>
          </a:bodyPr>
          <a:p>
            <a:pPr algn="r" rtl="0" eaLnBrk="0">
              <a:lnSpc>
                <a:spcPct val="98000"/>
              </a:lnSpc>
              <a:spcBef>
                <a:spcPts val="0"/>
              </a:spcBef>
            </a:pPr>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新时代新征程党和国家事业发展的目标任务</a:t>
            </a:r>
            <a:endParaRPr kumimoji="0" lang="zh-CN" altLang="en-US" sz="3200" b="1" i="0" u="none" strike="noStrike" kern="1200" cap="none" spc="0" normalizeH="0" baseline="0" noProof="0" dirty="0">
              <a:ln>
                <a:noFill/>
              </a:ln>
              <a:solidFill>
                <a:srgbClr val="CC161C"/>
              </a:solidFill>
              <a:effectLst/>
              <a:uLnTx/>
              <a:uFillTx/>
              <a:latin typeface="微软雅黑" panose="020B0503020204020204" pitchFamily="34" charset="-122"/>
              <a:ea typeface="微软雅黑" panose="020B0503020204020204" pitchFamily="34" charset="-122"/>
              <a:cs typeface="+mn-cs"/>
            </a:endParaRPr>
          </a:p>
        </p:txBody>
      </p:sp>
      <p:pic>
        <p:nvPicPr>
          <p:cNvPr id="3" name="图片 2"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pic>
        <p:nvPicPr>
          <p:cNvPr id="11" name="图片 10"/>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7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p:tgtEl>
                                          <p:spTgt spid="9"/>
                                        </p:tgtEl>
                                        <p:attrNameLst>
                                          <p:attrName>ppt_y</p:attrName>
                                        </p:attrNameLst>
                                      </p:cBhvr>
                                      <p:tavLst>
                                        <p:tav tm="0">
                                          <p:val>
                                            <p:strVal val="#ppt_y+#ppt_h*1.125000"/>
                                          </p:val>
                                        </p:tav>
                                        <p:tav tm="100000">
                                          <p:val>
                                            <p:strVal val="#ppt_y"/>
                                          </p:val>
                                        </p:tav>
                                      </p:tavLst>
                                    </p:anim>
                                    <p:animEffect transition="in" filter="wipe(up)">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969010" y="1194435"/>
            <a:ext cx="10017125" cy="927100"/>
          </a:xfrm>
          <a:prstGeom prst="rect">
            <a:avLst/>
          </a:prstGeom>
          <a:solidFill>
            <a:srgbClr val="CC161C"/>
          </a:solidFill>
          <a:ln w="25400" cap="flat" cmpd="sng" algn="ctr">
            <a:noFill/>
            <a:prstDash val="solid"/>
          </a:ln>
          <a:effectLst/>
        </p:spPr>
        <p:txBody>
          <a:bodyPr rtlCol="0" anchor="ctr"/>
          <a:lstStyle/>
          <a:p>
            <a:pPr algn="ctr" defTabSz="914400"/>
            <a:endParaRPr lang="en-US" altLang="zh-CN" sz="3000" b="1" kern="0" dirty="0">
              <a:solidFill>
                <a:schemeClr val="bg1"/>
              </a:solidFill>
              <a:latin typeface="微软雅黑" panose="020B0503020204020204" pitchFamily="34" charset="-122"/>
              <a:ea typeface="微软雅黑" panose="020B0503020204020204" pitchFamily="34" charset="-122"/>
            </a:endParaRPr>
          </a:p>
        </p:txBody>
      </p:sp>
      <p:sp>
        <p:nvSpPr>
          <p:cNvPr id="9" name="矩形: 圆角 7"/>
          <p:cNvSpPr/>
          <p:nvPr/>
        </p:nvSpPr>
        <p:spPr>
          <a:xfrm>
            <a:off x="968951" y="2279389"/>
            <a:ext cx="10254098" cy="3615440"/>
          </a:xfrm>
          <a:prstGeom prst="roundRect">
            <a:avLst>
              <a:gd name="adj" fmla="val 0"/>
            </a:avLst>
          </a:prstGeom>
          <a:noFill/>
          <a:ln w="19050" cap="flat" cmpd="sng" algn="ctr">
            <a:solidFill>
              <a:srgbClr val="CC161C"/>
            </a:solidFill>
            <a:prstDash val="solid"/>
          </a:ln>
          <a:effectLst/>
        </p:spPr>
        <p:txBody>
          <a:bodyPr rtlCol="0" anchor="ctr"/>
          <a:lstStyle/>
          <a:p>
            <a:pPr algn="ctr" defTabSz="914400">
              <a:defRPr/>
            </a:pPr>
            <a:endParaRPr lang="zh-CN" altLang="en-US" sz="1800" kern="0">
              <a:solidFill>
                <a:srgbClr val="FFFFFF"/>
              </a:solidFill>
              <a:latin typeface="Calibri" panose="020F0502020204030204"/>
              <a:ea typeface="宋体" panose="02010600030101010101" pitchFamily="2" charset="-122"/>
            </a:endParaRPr>
          </a:p>
        </p:txBody>
      </p:sp>
      <p:sp>
        <p:nvSpPr>
          <p:cNvPr id="12" name="矩形 11"/>
          <p:cNvSpPr/>
          <p:nvPr/>
        </p:nvSpPr>
        <p:spPr>
          <a:xfrm>
            <a:off x="1212215" y="2671445"/>
            <a:ext cx="9800590" cy="2832100"/>
          </a:xfrm>
          <a:prstGeom prst="rect">
            <a:avLst/>
          </a:prstGeom>
        </p:spPr>
        <p:txBody>
          <a:bodyPr wrap="square">
            <a:noAutofit/>
          </a:bodyPr>
          <a:lstStyle/>
          <a:p>
            <a:pPr marL="50800" algn="l" rtl="0" eaLnBrk="0">
              <a:lnSpc>
                <a:spcPct val="96000"/>
              </a:lnSpc>
            </a:pPr>
            <a:r>
              <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r>
              <a:rPr sz="2000" b="1"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坚持和加强党的全面领导</a:t>
            </a:r>
            <a:r>
              <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坚决维护党中央权威和集中统一领导，把党的领导落实到党和国家事业各领</a:t>
            </a:r>
            <a:r>
              <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域各方面各环节，使党始终成为风雨来袭时全体人民最可靠的主心骨，确保我国社会</a:t>
            </a:r>
            <a:r>
              <a:rPr sz="2000"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主义现代化建设正确方向，</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确保拥有团结奋斗的强大政</a:t>
            </a:r>
            <a:r>
              <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治凝聚力、发展自信心，集聚起万众一心、共克时艰的磅礴力量。</a:t>
            </a:r>
            <a:endPar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a:p>
            <a:pPr marL="50800" algn="l" rtl="0" eaLnBrk="0">
              <a:lnSpc>
                <a:spcPct val="96000"/>
              </a:lnSpc>
            </a:pPr>
            <a:endParaRPr lang="en-US" altLang="en-US" sz="2000" dirty="0"/>
          </a:p>
          <a:p>
            <a:pPr marL="12700" algn="l" rtl="0" eaLnBrk="0">
              <a:lnSpc>
                <a:spcPct val="88000"/>
              </a:lnSpc>
              <a:spcBef>
                <a:spcPts val="335"/>
              </a:spcBef>
              <a:tabLst>
                <a:tab pos="355600" algn="l"/>
              </a:tabLst>
            </a:pPr>
            <a:r>
              <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r>
              <a:rPr sz="2000" b="1" kern="0" spc="130" dirty="0">
                <a:solidFill>
                  <a:srgbClr val="000000">
                    <a:alpha val="100000"/>
                  </a:srgbClr>
                </a:solidFill>
                <a:latin typeface="黑体" panose="02010609060101010101" charset="-122"/>
                <a:ea typeface="黑体" panose="02010609060101010101" charset="-122"/>
                <a:cs typeface="黑体" panose="02010609060101010101" charset="-122"/>
                <a:sym typeface="+mn-ea"/>
              </a:rPr>
              <a:t>坚持中国特色社会主义道路</a:t>
            </a:r>
            <a:r>
              <a:rPr sz="2000" kern="0" spc="130" dirty="0">
                <a:solidFill>
                  <a:srgbClr val="000000">
                    <a:alpha val="100000"/>
                  </a:srgbClr>
                </a:solidFill>
                <a:latin typeface="黑体" panose="02010609060101010101" charset="-122"/>
                <a:ea typeface="黑体" panose="02010609060101010101" charset="-122"/>
                <a:cs typeface="黑体" panose="02010609060101010101" charset="-122"/>
                <a:sym typeface="+mn-ea"/>
              </a:rPr>
              <a:t>。坚持以经济建设为中心</a:t>
            </a:r>
            <a:r>
              <a:rPr sz="2000" kern="0" spc="120" dirty="0">
                <a:solidFill>
                  <a:srgbClr val="000000">
                    <a:alpha val="100000"/>
                  </a:srgbClr>
                </a:solidFill>
                <a:latin typeface="黑体" panose="02010609060101010101" charset="-122"/>
                <a:ea typeface="黑体" panose="02010609060101010101" charset="-122"/>
                <a:cs typeface="黑体" panose="02010609060101010101" charset="-122"/>
                <a:sym typeface="+mn-ea"/>
              </a:rPr>
              <a:t>，坚持四项基本原则，坚持改革开放，坚</a:t>
            </a:r>
            <a:r>
              <a:rPr sz="2000" kern="0" spc="100" dirty="0">
                <a:solidFill>
                  <a:srgbClr val="000000">
                    <a:alpha val="100000"/>
                  </a:srgbClr>
                </a:solidFill>
                <a:latin typeface="黑体" panose="02010609060101010101" charset="-122"/>
                <a:ea typeface="黑体" panose="02010609060101010101" charset="-122"/>
                <a:cs typeface="黑体" panose="02010609060101010101" charset="-122"/>
                <a:sym typeface="+mn-ea"/>
              </a:rPr>
              <a:t>持独立自主、自力更生，坚持道不变、志不改，既不走封闭僵化的老路，也不走改旗易帜的邪路，坚</a:t>
            </a:r>
            <a:r>
              <a:rPr sz="2000" kern="0" spc="90" dirty="0">
                <a:solidFill>
                  <a:srgbClr val="000000">
                    <a:alpha val="100000"/>
                  </a:srgbClr>
                </a:solidFill>
                <a:latin typeface="黑体" panose="02010609060101010101" charset="-122"/>
                <a:ea typeface="黑体" panose="02010609060101010101" charset="-122"/>
                <a:cs typeface="黑体" panose="02010609060101010101" charset="-122"/>
                <a:sym typeface="+mn-ea"/>
              </a:rPr>
              <a:t>持把国家和民族发展放在自己力量的基点上，坚持把中国发展进步的命运牢牢掌握在自己手中。</a:t>
            </a:r>
            <a:endParaRPr lang="en-US" altLang="en-US" sz="2000" dirty="0"/>
          </a:p>
          <a:p>
            <a:pPr algn="l" rtl="0" eaLnBrk="0">
              <a:lnSpc>
                <a:spcPct val="119000"/>
              </a:lnSpc>
            </a:pPr>
            <a:endParaRPr lang="en-US" altLang="en-US" sz="2000" dirty="0"/>
          </a:p>
          <a:p>
            <a:pPr algn="l" rtl="0" eaLnBrk="0">
              <a:lnSpc>
                <a:spcPct val="119000"/>
              </a:lnSpc>
            </a:pP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custDataLst>
              <p:tags r:id="rId2"/>
            </p:custDataLst>
          </p:nvPr>
        </p:nvSpPr>
        <p:spPr>
          <a:xfrm>
            <a:off x="1212215" y="452120"/>
            <a:ext cx="5133340" cy="391160"/>
          </a:xfrm>
          <a:prstGeom prst="rect">
            <a:avLst/>
          </a:prstGeom>
          <a:noFill/>
        </p:spPr>
        <p:txBody>
          <a:bodyPr wrap="square" lIns="91438" tIns="45719" rIns="91438" bIns="45719" rtlCol="0">
            <a:spAutoFit/>
          </a:bodyPr>
          <a:p>
            <a:pPr algn="r" rtl="0" eaLnBrk="0">
              <a:lnSpc>
                <a:spcPct val="98000"/>
              </a:lnSpc>
              <a:spcBef>
                <a:spcPts val="0"/>
              </a:spcBef>
            </a:pPr>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新时代新征程党和国家事业发展的目标任务</a:t>
            </a:r>
            <a:endParaRPr kumimoji="0" lang="zh-CN" altLang="en-US" sz="3200" b="1" i="0" u="none" strike="noStrike" kern="1200" cap="none" spc="0" normalizeH="0" baseline="0" noProof="0" dirty="0">
              <a:ln>
                <a:noFill/>
              </a:ln>
              <a:solidFill>
                <a:srgbClr val="CC161C"/>
              </a:soli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1174750" y="1310640"/>
            <a:ext cx="9578340" cy="501015"/>
          </a:xfrm>
          <a:prstGeom prst="rect">
            <a:avLst/>
          </a:prstGeom>
          <a:noFill/>
        </p:spPr>
        <p:txBody>
          <a:bodyPr wrap="square" rtlCol="0">
            <a:noAutofit/>
          </a:bodyPr>
          <a:p>
            <a:pPr algn="ctr" defTabSz="914400"/>
            <a:r>
              <a:rPr lang="zh-CN" altLang="en-US" sz="3200" b="1" kern="0" dirty="0">
                <a:solidFill>
                  <a:schemeClr val="bg1"/>
                </a:solidFill>
                <a:latin typeface="微软雅黑" panose="020B0503020204020204" pitchFamily="34" charset="-122"/>
                <a:ea typeface="微软雅黑" panose="020B0503020204020204" pitchFamily="34" charset="-122"/>
                <a:sym typeface="+mn-ea"/>
              </a:rPr>
              <a:t>前进道路上，必须牢牢把握以下重大原则</a:t>
            </a:r>
            <a:endParaRPr lang="zh-CN" altLang="en-US" sz="3200"/>
          </a:p>
        </p:txBody>
      </p:sp>
      <p:pic>
        <p:nvPicPr>
          <p:cNvPr id="7" name="图片 6"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 fill="hold"/>
                                        <p:tgtEl>
                                          <p:spTgt spid="8"/>
                                        </p:tgtEl>
                                        <p:attrNameLst>
                                          <p:attrName>ppt_w</p:attrName>
                                        </p:attrNameLst>
                                      </p:cBhvr>
                                      <p:tavLst>
                                        <p:tav tm="0">
                                          <p:val>
                                            <p:fltVal val="0"/>
                                          </p:val>
                                        </p:tav>
                                        <p:tav tm="100000">
                                          <p:val>
                                            <p:strVal val="#ppt_w"/>
                                          </p:val>
                                        </p:tav>
                                      </p:tavLst>
                                    </p:anim>
                                    <p:anim calcmode="lin" valueType="num">
                                      <p:cBhvr>
                                        <p:cTn id="14" dur="10" fill="hold"/>
                                        <p:tgtEl>
                                          <p:spTgt spid="8"/>
                                        </p:tgtEl>
                                        <p:attrNameLst>
                                          <p:attrName>ppt_h</p:attrName>
                                        </p:attrNameLst>
                                      </p:cBhvr>
                                      <p:tavLst>
                                        <p:tav tm="0">
                                          <p:val>
                                            <p:fltVal val="0"/>
                                          </p:val>
                                        </p:tav>
                                        <p:tav tm="100000">
                                          <p:val>
                                            <p:strVal val="#ppt_h"/>
                                          </p:val>
                                        </p:tav>
                                      </p:tavLst>
                                    </p:anim>
                                    <p:animEffect transition="in" filter="fade">
                                      <p:cBhvr>
                                        <p:cTn id="15" dur="10"/>
                                        <p:tgtEl>
                                          <p:spTgt spid="8"/>
                                        </p:tgtEl>
                                      </p:cBhvr>
                                    </p:animEffect>
                                  </p:childTnLst>
                                </p:cTn>
                              </p:par>
                            </p:childTnLst>
                          </p:cTn>
                        </p:par>
                        <p:par>
                          <p:cTn id="16" fill="hold">
                            <p:stCondLst>
                              <p:cond delay="1000"/>
                            </p:stCondLst>
                            <p:childTnLst>
                              <p:par>
                                <p:cTn id="17" presetID="27" presetClass="emph" presetSubtype="0" fill="remove" grpId="1" nodeType="after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000"/>
                                        <p:tgtEl>
                                          <p:spTgt spid="12"/>
                                        </p:tgtEl>
                                        <p:attrNameLst>
                                          <p:attrName>ppt_y</p:attrName>
                                        </p:attrNameLst>
                                      </p:cBhvr>
                                      <p:tavLst>
                                        <p:tav tm="0">
                                          <p:val>
                                            <p:strVal val="#ppt_y+#ppt_h*1.125000"/>
                                          </p:val>
                                        </p:tav>
                                        <p:tav tm="100000">
                                          <p:val>
                                            <p:strVal val="#ppt_y"/>
                                          </p:val>
                                        </p:tav>
                                      </p:tavLst>
                                    </p:anim>
                                    <p:animEffect transition="in" filter="wipe(up)">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9"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969010" y="1194435"/>
            <a:ext cx="10017125" cy="927100"/>
          </a:xfrm>
          <a:prstGeom prst="rect">
            <a:avLst/>
          </a:prstGeom>
          <a:solidFill>
            <a:srgbClr val="CC161C"/>
          </a:solidFill>
          <a:ln w="25400" cap="flat" cmpd="sng" algn="ctr">
            <a:noFill/>
            <a:prstDash val="solid"/>
          </a:ln>
          <a:effectLst/>
        </p:spPr>
        <p:txBody>
          <a:bodyPr rtlCol="0" anchor="ctr"/>
          <a:lstStyle/>
          <a:p>
            <a:pPr algn="l" defTabSz="914400"/>
            <a:endParaRPr lang="en-US" altLang="zh-CN" sz="3000" b="1" kern="0" dirty="0">
              <a:solidFill>
                <a:schemeClr val="bg1"/>
              </a:solidFill>
              <a:latin typeface="微软雅黑" panose="020B0503020204020204" pitchFamily="34" charset="-122"/>
              <a:ea typeface="微软雅黑" panose="020B0503020204020204" pitchFamily="34" charset="-122"/>
            </a:endParaRPr>
          </a:p>
        </p:txBody>
      </p:sp>
      <p:sp>
        <p:nvSpPr>
          <p:cNvPr id="9" name="矩形: 圆角 7"/>
          <p:cNvSpPr/>
          <p:nvPr/>
        </p:nvSpPr>
        <p:spPr>
          <a:xfrm>
            <a:off x="968951" y="2279389"/>
            <a:ext cx="10254098" cy="3615440"/>
          </a:xfrm>
          <a:prstGeom prst="roundRect">
            <a:avLst>
              <a:gd name="adj" fmla="val 0"/>
            </a:avLst>
          </a:prstGeom>
          <a:noFill/>
          <a:ln w="19050" cap="flat" cmpd="sng" algn="ctr">
            <a:solidFill>
              <a:srgbClr val="CC161C"/>
            </a:solidFill>
            <a:prstDash val="solid"/>
          </a:ln>
          <a:effectLst/>
        </p:spPr>
        <p:txBody>
          <a:bodyPr rtlCol="0" anchor="ctr"/>
          <a:lstStyle/>
          <a:p>
            <a:pPr algn="ctr" defTabSz="914400">
              <a:defRPr/>
            </a:pPr>
            <a:endParaRPr lang="zh-CN" altLang="en-US" sz="1800" kern="0">
              <a:solidFill>
                <a:srgbClr val="FFFFFF"/>
              </a:solidFill>
              <a:latin typeface="Calibri" panose="020F0502020204030204"/>
              <a:ea typeface="宋体" panose="02010600030101010101" pitchFamily="2" charset="-122"/>
            </a:endParaRPr>
          </a:p>
        </p:txBody>
      </p:sp>
      <p:sp>
        <p:nvSpPr>
          <p:cNvPr id="12" name="矩形 11"/>
          <p:cNvSpPr/>
          <p:nvPr/>
        </p:nvSpPr>
        <p:spPr>
          <a:xfrm>
            <a:off x="1185921" y="2957579"/>
            <a:ext cx="9800327" cy="2082800"/>
          </a:xfrm>
          <a:prstGeom prst="rect">
            <a:avLst/>
          </a:prstGeom>
        </p:spPr>
        <p:txBody>
          <a:bodyPr wrap="square">
            <a:spAutoFit/>
          </a:bodyPr>
          <a:lstStyle/>
          <a:p>
            <a:pPr marL="50800" algn="l" rtl="0" eaLnBrk="0">
              <a:lnSpc>
                <a:spcPct val="96000"/>
              </a:lnSpc>
            </a:pPr>
            <a:r>
              <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r>
              <a:rPr sz="2000" b="1"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坚持以人民为</a:t>
            </a:r>
            <a:r>
              <a:rPr sz="2000" b="1"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中心的发展思想</a:t>
            </a:r>
            <a:r>
              <a:rPr sz="2000"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。维护人民根本利益，增进民生福祉，不断实现发展为了人民、</a:t>
            </a:r>
            <a:r>
              <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发展依靠人民、发展成果由人民共享，让现代化建设成果更多更公平惠及全体人民。</a:t>
            </a:r>
            <a:endParaRPr lang="en-US" altLang="en-US" sz="2000" dirty="0"/>
          </a:p>
          <a:p>
            <a:pPr marL="50800" algn="l" rtl="0" eaLnBrk="0">
              <a:lnSpc>
                <a:spcPct val="96000"/>
              </a:lnSpc>
            </a:pPr>
            <a:endParaRPr lang="en-US" altLang="en-US" sz="2000" dirty="0"/>
          </a:p>
          <a:p>
            <a:pPr marL="12700" algn="l" rtl="0" eaLnBrk="0">
              <a:lnSpc>
                <a:spcPct val="88000"/>
              </a:lnSpc>
              <a:tabLst>
                <a:tab pos="355600" algn="l"/>
              </a:tabLst>
            </a:pPr>
            <a:r>
              <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r>
              <a:rPr sz="2000" b="1"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坚持深化改革开放</a:t>
            </a:r>
            <a:r>
              <a:rPr sz="20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。深入推进改革创新，坚</a:t>
            </a:r>
            <a:r>
              <a:rPr sz="2000"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定不移扩大开放，着力破解深层次体制机制障碍</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不断彰显中国特色社会主义制度优势，不断增强社会主义现代化建设的动力和活力，把我国制度优势</a:t>
            </a:r>
            <a:r>
              <a:rPr sz="2000"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更好转化为国家治理效能。</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custDataLst>
              <p:tags r:id="rId2"/>
            </p:custDataLst>
          </p:nvPr>
        </p:nvSpPr>
        <p:spPr>
          <a:xfrm>
            <a:off x="1212215" y="452120"/>
            <a:ext cx="5133340" cy="391160"/>
          </a:xfrm>
          <a:prstGeom prst="rect">
            <a:avLst/>
          </a:prstGeom>
          <a:noFill/>
        </p:spPr>
        <p:txBody>
          <a:bodyPr wrap="square" lIns="91438" tIns="45719" rIns="91438" bIns="45719" rtlCol="0">
            <a:spAutoFit/>
          </a:bodyPr>
          <a:p>
            <a:pPr algn="r" rtl="0" eaLnBrk="0">
              <a:lnSpc>
                <a:spcPct val="98000"/>
              </a:lnSpc>
              <a:spcBef>
                <a:spcPts val="0"/>
              </a:spcBef>
            </a:pPr>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新时代新征程党和国家事业发展的目标任务</a:t>
            </a:r>
            <a:endParaRPr kumimoji="0" lang="zh-CN" altLang="en-US" sz="3200" b="1" i="0" u="none" strike="noStrike" kern="1200" cap="none" spc="0" normalizeH="0" baseline="0" noProof="0" dirty="0">
              <a:ln>
                <a:noFill/>
              </a:ln>
              <a:solidFill>
                <a:srgbClr val="CC161C"/>
              </a:soli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custDataLst>
              <p:tags r:id="rId3"/>
            </p:custDataLst>
          </p:nvPr>
        </p:nvSpPr>
        <p:spPr>
          <a:xfrm>
            <a:off x="1174750" y="1310640"/>
            <a:ext cx="9578340" cy="501015"/>
          </a:xfrm>
          <a:prstGeom prst="rect">
            <a:avLst/>
          </a:prstGeom>
          <a:noFill/>
        </p:spPr>
        <p:txBody>
          <a:bodyPr wrap="square" rtlCol="0">
            <a:noAutofit/>
          </a:bodyPr>
          <a:p>
            <a:pPr algn="ctr" defTabSz="914400"/>
            <a:r>
              <a:rPr lang="zh-CN" altLang="en-US" sz="3200" b="1" kern="0" dirty="0">
                <a:solidFill>
                  <a:schemeClr val="bg1"/>
                </a:solidFill>
                <a:latin typeface="微软雅黑" panose="020B0503020204020204" pitchFamily="34" charset="-122"/>
                <a:ea typeface="微软雅黑" panose="020B0503020204020204" pitchFamily="34" charset="-122"/>
                <a:sym typeface="+mn-ea"/>
              </a:rPr>
              <a:t>前进道路上，必须牢牢把握以下重大原则</a:t>
            </a:r>
            <a:endParaRPr lang="zh-CN" altLang="en-US" sz="3200"/>
          </a:p>
        </p:txBody>
      </p:sp>
      <p:pic>
        <p:nvPicPr>
          <p:cNvPr id="7" name="图片 6" descr="C:/Users/xiu'ting/Desktop/d9cb1e75da319d55cec5ad72ee45208.jpgd9cb1e75da319d55cec5ad72ee45208"/>
          <p:cNvPicPr>
            <a:picLocks noChangeAspect="1"/>
          </p:cNvPicPr>
          <p:nvPr>
            <p:custDataLst>
              <p:tags r:id="rId4"/>
            </p:custDataLst>
          </p:nvPr>
        </p:nvPicPr>
        <p:blipFill>
          <a:blip r:embed="rId5"/>
          <a:srcRect l="-6933" t="-5639" r="-4876" b="-17845"/>
          <a:stretch>
            <a:fillRect/>
          </a:stretch>
        </p:blipFill>
        <p:spPr>
          <a:xfrm>
            <a:off x="153035" y="132080"/>
            <a:ext cx="988695" cy="1102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 fill="hold"/>
                                        <p:tgtEl>
                                          <p:spTgt spid="8"/>
                                        </p:tgtEl>
                                        <p:attrNameLst>
                                          <p:attrName>ppt_w</p:attrName>
                                        </p:attrNameLst>
                                      </p:cBhvr>
                                      <p:tavLst>
                                        <p:tav tm="0">
                                          <p:val>
                                            <p:fltVal val="0"/>
                                          </p:val>
                                        </p:tav>
                                        <p:tav tm="100000">
                                          <p:val>
                                            <p:strVal val="#ppt_w"/>
                                          </p:val>
                                        </p:tav>
                                      </p:tavLst>
                                    </p:anim>
                                    <p:anim calcmode="lin" valueType="num">
                                      <p:cBhvr>
                                        <p:cTn id="14" dur="10" fill="hold"/>
                                        <p:tgtEl>
                                          <p:spTgt spid="8"/>
                                        </p:tgtEl>
                                        <p:attrNameLst>
                                          <p:attrName>ppt_h</p:attrName>
                                        </p:attrNameLst>
                                      </p:cBhvr>
                                      <p:tavLst>
                                        <p:tav tm="0">
                                          <p:val>
                                            <p:fltVal val="0"/>
                                          </p:val>
                                        </p:tav>
                                        <p:tav tm="100000">
                                          <p:val>
                                            <p:strVal val="#ppt_h"/>
                                          </p:val>
                                        </p:tav>
                                      </p:tavLst>
                                    </p:anim>
                                    <p:animEffect transition="in" filter="fade">
                                      <p:cBhvr>
                                        <p:cTn id="15" dur="10"/>
                                        <p:tgtEl>
                                          <p:spTgt spid="8"/>
                                        </p:tgtEl>
                                      </p:cBhvr>
                                    </p:animEffect>
                                  </p:childTnLst>
                                </p:cTn>
                              </p:par>
                            </p:childTnLst>
                          </p:cTn>
                        </p:par>
                        <p:par>
                          <p:cTn id="16" fill="hold">
                            <p:stCondLst>
                              <p:cond delay="1000"/>
                            </p:stCondLst>
                            <p:childTnLst>
                              <p:par>
                                <p:cTn id="17" presetID="27" presetClass="emph" presetSubtype="0" fill="remove" grpId="1" nodeType="after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000"/>
                                        <p:tgtEl>
                                          <p:spTgt spid="12"/>
                                        </p:tgtEl>
                                        <p:attrNameLst>
                                          <p:attrName>ppt_y</p:attrName>
                                        </p:attrNameLst>
                                      </p:cBhvr>
                                      <p:tavLst>
                                        <p:tav tm="0">
                                          <p:val>
                                            <p:strVal val="#ppt_y+#ppt_h*1.125000"/>
                                          </p:val>
                                        </p:tav>
                                        <p:tav tm="100000">
                                          <p:val>
                                            <p:strVal val="#ppt_y"/>
                                          </p:val>
                                        </p:tav>
                                      </p:tavLst>
                                    </p:anim>
                                    <p:animEffect transition="in" filter="wipe(up)">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9" grpId="0" bldLvl="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969010" y="1471930"/>
            <a:ext cx="10017125" cy="927100"/>
          </a:xfrm>
          <a:prstGeom prst="rect">
            <a:avLst/>
          </a:prstGeom>
          <a:solidFill>
            <a:srgbClr val="CC161C"/>
          </a:solidFill>
          <a:ln w="25400" cap="flat" cmpd="sng" algn="ctr">
            <a:noFill/>
            <a:prstDash val="solid"/>
          </a:ln>
          <a:effectLst/>
        </p:spPr>
        <p:txBody>
          <a:bodyPr rtlCol="0" anchor="ctr"/>
          <a:lstStyle/>
          <a:p>
            <a:pPr algn="l" defTabSz="914400"/>
            <a:endParaRPr lang="en-US" altLang="zh-CN" sz="3000" b="1" kern="0" dirty="0">
              <a:solidFill>
                <a:schemeClr val="bg1"/>
              </a:solidFill>
              <a:latin typeface="微软雅黑" panose="020B0503020204020204" pitchFamily="34" charset="-122"/>
              <a:ea typeface="微软雅黑" panose="020B0503020204020204" pitchFamily="34" charset="-122"/>
            </a:endParaRPr>
          </a:p>
        </p:txBody>
      </p:sp>
      <p:sp>
        <p:nvSpPr>
          <p:cNvPr id="9" name="矩形: 圆角 7"/>
          <p:cNvSpPr/>
          <p:nvPr/>
        </p:nvSpPr>
        <p:spPr>
          <a:xfrm>
            <a:off x="969010" y="2827020"/>
            <a:ext cx="10253980" cy="2025015"/>
          </a:xfrm>
          <a:prstGeom prst="roundRect">
            <a:avLst>
              <a:gd name="adj" fmla="val 0"/>
            </a:avLst>
          </a:prstGeom>
          <a:noFill/>
          <a:ln w="19050" cap="flat" cmpd="sng" algn="ctr">
            <a:solidFill>
              <a:srgbClr val="CC161C"/>
            </a:solidFill>
            <a:prstDash val="solid"/>
          </a:ln>
          <a:effectLst/>
        </p:spPr>
        <p:txBody>
          <a:bodyPr rtlCol="0" anchor="ctr"/>
          <a:lstStyle/>
          <a:p>
            <a:pPr algn="ctr" defTabSz="914400">
              <a:defRPr/>
            </a:pPr>
            <a:endParaRPr lang="zh-CN" altLang="en-US" sz="1800" kern="0">
              <a:solidFill>
                <a:srgbClr val="FFFFFF"/>
              </a:solidFill>
              <a:latin typeface="Calibri" panose="020F0502020204030204"/>
              <a:ea typeface="宋体" panose="02010600030101010101" pitchFamily="2" charset="-122"/>
            </a:endParaRPr>
          </a:p>
        </p:txBody>
      </p:sp>
      <p:sp>
        <p:nvSpPr>
          <p:cNvPr id="12" name="矩形 11"/>
          <p:cNvSpPr/>
          <p:nvPr/>
        </p:nvSpPr>
        <p:spPr>
          <a:xfrm>
            <a:off x="1212215" y="3242945"/>
            <a:ext cx="9663430" cy="1609090"/>
          </a:xfrm>
          <a:prstGeom prst="rect">
            <a:avLst/>
          </a:prstGeom>
        </p:spPr>
        <p:txBody>
          <a:bodyPr wrap="square">
            <a:noAutofit/>
          </a:bodyPr>
          <a:lstStyle/>
          <a:p>
            <a:pPr marL="12700" indent="0" algn="l" rtl="0" eaLnBrk="0" fontAlgn="auto">
              <a:lnSpc>
                <a:spcPts val="2815"/>
              </a:lnSpc>
            </a:pPr>
            <a:r>
              <a:rPr sz="24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r>
              <a:rPr sz="2400" b="1"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坚持发扬斗争精神</a:t>
            </a:r>
            <a:r>
              <a:rPr sz="24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。增强全党全国各族人民的志气、骨气、底气，不信邪、不怕鬼、不怕压，知难而进、迎难而上，统筹发展和安全，全力战胜前进道路上各种困难和挑战，依靠顽强斗争打开事业发展新天地。</a:t>
            </a:r>
            <a:endParaRPr sz="2400" kern="0" spc="-10" dirty="0">
              <a:solidFill>
                <a:srgbClr val="000000">
                  <a:alpha val="100000"/>
                </a:srgbClr>
              </a:solidFill>
              <a:latin typeface="黑体" panose="02010609060101010101" charset="-122"/>
              <a:ea typeface="黑体" panose="02010609060101010101" charset="-122"/>
              <a:cs typeface="黑体" panose="02010609060101010101" charset="-122"/>
            </a:endParaRPr>
          </a:p>
          <a:p>
            <a:pPr marL="50800" algn="l" rtl="0" eaLnBrk="0">
              <a:lnSpc>
                <a:spcPct val="96000"/>
              </a:lnSpc>
            </a:pPr>
            <a:endParaRPr lang="en-US" altLang="en-US" sz="2000" dirty="0"/>
          </a:p>
          <a:p>
            <a:pPr marL="50800" algn="l" rtl="0" eaLnBrk="0">
              <a:lnSpc>
                <a:spcPct val="96000"/>
              </a:lnSpc>
            </a:pPr>
            <a:endParaRPr lang="en-US" altLang="en-US" sz="2000" dirty="0"/>
          </a:p>
          <a:p>
            <a:pPr marL="12700" algn="l" rtl="0" eaLnBrk="0">
              <a:lnSpc>
                <a:spcPct val="88000"/>
              </a:lnSpc>
              <a:tabLst>
                <a:tab pos="355600" algn="l"/>
              </a:tabLst>
            </a:pP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custDataLst>
              <p:tags r:id="rId2"/>
            </p:custDataLst>
          </p:nvPr>
        </p:nvSpPr>
        <p:spPr>
          <a:xfrm>
            <a:off x="1212215" y="452120"/>
            <a:ext cx="5133340" cy="391160"/>
          </a:xfrm>
          <a:prstGeom prst="rect">
            <a:avLst/>
          </a:prstGeom>
          <a:noFill/>
        </p:spPr>
        <p:txBody>
          <a:bodyPr wrap="square" lIns="91438" tIns="45719" rIns="91438" bIns="45719" rtlCol="0">
            <a:spAutoFit/>
          </a:bodyPr>
          <a:p>
            <a:pPr algn="r" rtl="0" eaLnBrk="0">
              <a:lnSpc>
                <a:spcPct val="98000"/>
              </a:lnSpc>
              <a:spcBef>
                <a:spcPts val="0"/>
              </a:spcBef>
            </a:pPr>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新时代新征程党和国家事业发展的目标任务</a:t>
            </a:r>
            <a:endParaRPr kumimoji="0" lang="zh-CN" altLang="en-US" sz="3200" b="1" i="0" u="none" strike="noStrike" kern="1200" cap="none" spc="0" normalizeH="0" baseline="0" noProof="0" dirty="0">
              <a:ln>
                <a:noFill/>
              </a:ln>
              <a:solidFill>
                <a:srgbClr val="CC161C"/>
              </a:soli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custDataLst>
              <p:tags r:id="rId3"/>
            </p:custDataLst>
          </p:nvPr>
        </p:nvSpPr>
        <p:spPr>
          <a:xfrm>
            <a:off x="1174750" y="1620520"/>
            <a:ext cx="9578340" cy="501015"/>
          </a:xfrm>
          <a:prstGeom prst="rect">
            <a:avLst/>
          </a:prstGeom>
          <a:noFill/>
        </p:spPr>
        <p:txBody>
          <a:bodyPr wrap="square" rtlCol="0">
            <a:noAutofit/>
          </a:bodyPr>
          <a:p>
            <a:pPr algn="ctr" defTabSz="914400"/>
            <a:r>
              <a:rPr lang="zh-CN" altLang="en-US" sz="3200" b="1" kern="0" dirty="0">
                <a:solidFill>
                  <a:schemeClr val="bg1"/>
                </a:solidFill>
                <a:latin typeface="微软雅黑" panose="020B0503020204020204" pitchFamily="34" charset="-122"/>
                <a:ea typeface="微软雅黑" panose="020B0503020204020204" pitchFamily="34" charset="-122"/>
                <a:sym typeface="+mn-ea"/>
              </a:rPr>
              <a:t>前进道路上，必须牢牢把握以下重大原则</a:t>
            </a:r>
            <a:endParaRPr lang="zh-CN" altLang="en-US" sz="3200"/>
          </a:p>
        </p:txBody>
      </p:sp>
      <p:pic>
        <p:nvPicPr>
          <p:cNvPr id="7" name="图片 6" descr="C:/Users/xiu'ting/Desktop/d9cb1e75da319d55cec5ad72ee45208.jpgd9cb1e75da319d55cec5ad72ee45208"/>
          <p:cNvPicPr>
            <a:picLocks noChangeAspect="1"/>
          </p:cNvPicPr>
          <p:nvPr>
            <p:custDataLst>
              <p:tags r:id="rId4"/>
            </p:custDataLst>
          </p:nvPr>
        </p:nvPicPr>
        <p:blipFill>
          <a:blip r:embed="rId5"/>
          <a:srcRect l="-6933" t="-5639" r="-4876" b="-17845"/>
          <a:stretch>
            <a:fillRect/>
          </a:stretch>
        </p:blipFill>
        <p:spPr>
          <a:xfrm>
            <a:off x="153035" y="132080"/>
            <a:ext cx="988695" cy="1102360"/>
          </a:xfrm>
          <a:prstGeom prst="rect">
            <a:avLst/>
          </a:prstGeom>
        </p:spPr>
      </p:pic>
      <p:pic>
        <p:nvPicPr>
          <p:cNvPr id="10" name="图片 9"/>
          <p:cNvPicPr>
            <a:picLocks noChangeAspect="1"/>
          </p:cNvPicPr>
          <p:nvPr>
            <p:custDataLst>
              <p:tags r:id="rId6"/>
            </p:custDataLst>
          </p:nvPr>
        </p:nvPicPr>
        <p:blipFill rotWithShape="1">
          <a:blip r:embed="rId7"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11" name="图片 10"/>
          <p:cNvPicPr>
            <a:picLocks noChangeAspect="1"/>
          </p:cNvPicPr>
          <p:nvPr>
            <p:custDataLst>
              <p:tags r:id="rId8"/>
            </p:custDataLst>
          </p:nvPr>
        </p:nvPicPr>
        <p:blipFill rotWithShape="1">
          <a:blip r:embed="rId9" cstate="print">
            <a:extLst>
              <a:ext uri="{28A0092B-C50C-407E-A947-70E740481C1C}">
                <a14:useLocalDpi xmlns:a14="http://schemas.microsoft.com/office/drawing/2010/main" val="0"/>
              </a:ext>
            </a:extLst>
          </a:blip>
          <a:srcRect l="14279" t="70861" r="14110"/>
          <a:stretch>
            <a:fillRect/>
          </a:stretch>
        </p:blipFill>
        <p:spPr>
          <a:xfrm>
            <a:off x="1679330" y="5081954"/>
            <a:ext cx="8730761" cy="1776046"/>
          </a:xfrm>
          <a:prstGeom prst="rect">
            <a:avLst/>
          </a:prstGeom>
        </p:spPr>
      </p:pic>
      <p:pic>
        <p:nvPicPr>
          <p:cNvPr id="13" name="图片 12"/>
          <p:cNvPicPr>
            <a:picLocks noChangeAspect="1"/>
          </p:cNvPicPr>
          <p:nvPr>
            <p:custDataLst>
              <p:tags r:id="rId10"/>
            </p:custDataLst>
          </p:nvPr>
        </p:nvPicPr>
        <p:blipFill rotWithShape="1">
          <a:blip r:embed="rId9"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 fill="hold"/>
                                        <p:tgtEl>
                                          <p:spTgt spid="8"/>
                                        </p:tgtEl>
                                        <p:attrNameLst>
                                          <p:attrName>ppt_w</p:attrName>
                                        </p:attrNameLst>
                                      </p:cBhvr>
                                      <p:tavLst>
                                        <p:tav tm="0">
                                          <p:val>
                                            <p:fltVal val="0"/>
                                          </p:val>
                                        </p:tav>
                                        <p:tav tm="100000">
                                          <p:val>
                                            <p:strVal val="#ppt_w"/>
                                          </p:val>
                                        </p:tav>
                                      </p:tavLst>
                                    </p:anim>
                                    <p:anim calcmode="lin" valueType="num">
                                      <p:cBhvr>
                                        <p:cTn id="14" dur="10" fill="hold"/>
                                        <p:tgtEl>
                                          <p:spTgt spid="8"/>
                                        </p:tgtEl>
                                        <p:attrNameLst>
                                          <p:attrName>ppt_h</p:attrName>
                                        </p:attrNameLst>
                                      </p:cBhvr>
                                      <p:tavLst>
                                        <p:tav tm="0">
                                          <p:val>
                                            <p:fltVal val="0"/>
                                          </p:val>
                                        </p:tav>
                                        <p:tav tm="100000">
                                          <p:val>
                                            <p:strVal val="#ppt_h"/>
                                          </p:val>
                                        </p:tav>
                                      </p:tavLst>
                                    </p:anim>
                                    <p:animEffect transition="in" filter="fade">
                                      <p:cBhvr>
                                        <p:cTn id="15" dur="10"/>
                                        <p:tgtEl>
                                          <p:spTgt spid="8"/>
                                        </p:tgtEl>
                                      </p:cBhvr>
                                    </p:animEffect>
                                  </p:childTnLst>
                                </p:cTn>
                              </p:par>
                            </p:childTnLst>
                          </p:cTn>
                        </p:par>
                        <p:par>
                          <p:cTn id="16" fill="hold">
                            <p:stCondLst>
                              <p:cond delay="1000"/>
                            </p:stCondLst>
                            <p:childTnLst>
                              <p:par>
                                <p:cTn id="17" presetID="27" presetClass="emph" presetSubtype="0" fill="remove" grpId="1" nodeType="after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000"/>
                                        <p:tgtEl>
                                          <p:spTgt spid="12"/>
                                        </p:tgtEl>
                                        <p:attrNameLst>
                                          <p:attrName>ppt_y</p:attrName>
                                        </p:attrNameLst>
                                      </p:cBhvr>
                                      <p:tavLst>
                                        <p:tav tm="0">
                                          <p:val>
                                            <p:strVal val="#ppt_y+#ppt_h*1.125000"/>
                                          </p:val>
                                        </p:tav>
                                        <p:tav tm="100000">
                                          <p:val>
                                            <p:strVal val="#ppt_y"/>
                                          </p:val>
                                        </p:tav>
                                      </p:tavLst>
                                    </p:anim>
                                    <p:animEffect transition="in" filter="wipe(up)">
                                      <p:cBhvr>
                                        <p:cTn id="29" dur="1000"/>
                                        <p:tgtEl>
                                          <p:spTgt spid="12"/>
                                        </p:tgtEl>
                                      </p:cBhvr>
                                    </p:animEffect>
                                  </p:childTnLst>
                                </p:cTn>
                              </p:par>
                            </p:childTnLst>
                          </p:cTn>
                        </p:par>
                        <p:par>
                          <p:cTn id="30" fill="hold">
                            <p:stCondLst>
                              <p:cond delay="2500"/>
                            </p:stCondLst>
                            <p:childTnLst>
                              <p:par>
                                <p:cTn id="31" presetID="2" presetClass="entr" presetSubtype="3"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9" grpId="0" bldLvl="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33988" r="87957" b="3551"/>
          <a:stretch>
            <a:fillRect/>
          </a:stretch>
        </p:blipFill>
        <p:spPr>
          <a:xfrm>
            <a:off x="0" y="3051175"/>
            <a:ext cx="2099310" cy="3806825"/>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4279" t="70861" r="14110"/>
          <a:stretch>
            <a:fillRect/>
          </a:stretch>
        </p:blipFill>
        <p:spPr>
          <a:xfrm>
            <a:off x="1685045" y="5081954"/>
            <a:ext cx="8730761" cy="17760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grpSp>
        <p:nvGrpSpPr>
          <p:cNvPr id="8" name="组合 7"/>
          <p:cNvGrpSpPr/>
          <p:nvPr/>
        </p:nvGrpSpPr>
        <p:grpSpPr>
          <a:xfrm>
            <a:off x="4513090" y="2272698"/>
            <a:ext cx="3063240" cy="585216"/>
            <a:chOff x="4564380" y="1828800"/>
            <a:chExt cx="3063240" cy="585216"/>
          </a:xfrm>
        </p:grpSpPr>
        <p:sp>
          <p:nvSpPr>
            <p:cNvPr id="9" name="矩形: 圆角 8"/>
            <p:cNvSpPr/>
            <p:nvPr/>
          </p:nvSpPr>
          <p:spPr>
            <a:xfrm>
              <a:off x="4564380" y="1828800"/>
              <a:ext cx="3063240" cy="585216"/>
            </a:xfrm>
            <a:prstGeom prst="roundRect">
              <a:avLst/>
            </a:prstGeom>
            <a:solidFill>
              <a:srgbClr val="CC1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285521" y="1859798"/>
              <a:ext cx="1605280" cy="521970"/>
            </a:xfrm>
            <a:prstGeom prst="rect">
              <a:avLst/>
            </a:prstGeom>
            <a:noFill/>
          </p:spPr>
          <p:txBody>
            <a:bodyPr wrap="none" rtlCol="0">
              <a:spAutoFit/>
            </a:bodyPr>
            <a:lstStyle/>
            <a:p>
              <a:r>
                <a:rPr lang="zh-CN" altLang="en-US" sz="2800" b="1">
                  <a:solidFill>
                    <a:schemeClr val="bg1"/>
                  </a:solidFill>
                  <a:latin typeface="微软雅黑" panose="020B0503020204020204" pitchFamily="34" charset="-122"/>
                  <a:ea typeface="微软雅黑" panose="020B0503020204020204" pitchFamily="34" charset="-122"/>
                </a:rPr>
                <a:t>第</a:t>
              </a:r>
              <a:r>
                <a:rPr lang="zh-CN" altLang="en-US" sz="2800" b="1">
                  <a:solidFill>
                    <a:schemeClr val="bg1"/>
                  </a:solidFill>
                  <a:latin typeface="微软雅黑" panose="020B0503020204020204" pitchFamily="34" charset="-122"/>
                  <a:ea typeface="微软雅黑" panose="020B0503020204020204" pitchFamily="34" charset="-122"/>
                </a:rPr>
                <a:t>一部分</a:t>
              </a:r>
              <a:endParaRPr lang="zh-CN" altLang="en-US" sz="2800" b="1">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45085" y="3039110"/>
            <a:ext cx="12192000" cy="2748280"/>
          </a:xfrm>
          <a:prstGeom prst="rect">
            <a:avLst/>
          </a:prstGeom>
        </p:spPr>
        <p:txBody>
          <a:bodyPr wrap="square">
            <a:spAutoFit/>
          </a:bodyPr>
          <a:lstStyle/>
          <a:p>
            <a:pPr algn="ctr">
              <a:lnSpc>
                <a:spcPct val="120000"/>
              </a:lnSpc>
            </a:pPr>
            <a:r>
              <a:rPr lang="zh-CN" altLang="en-US" sz="3600" b="1">
                <a:solidFill>
                  <a:srgbClr val="CC161C"/>
                </a:solidFill>
                <a:latin typeface="微软雅黑" panose="020B0503020204020204" pitchFamily="34" charset="-122"/>
                <a:ea typeface="微软雅黑" panose="020B0503020204020204" pitchFamily="34" charset="-122"/>
                <a:cs typeface="+mn-ea"/>
                <a:sym typeface="+mn-ea"/>
              </a:rPr>
              <a:t>理论学习</a:t>
            </a:r>
            <a:endParaRPr lang="zh-CN" altLang="en-US" sz="3600" b="1">
              <a:solidFill>
                <a:srgbClr val="CC161C"/>
              </a:solidFill>
              <a:latin typeface="微软雅黑" panose="020B0503020204020204" pitchFamily="34" charset="-122"/>
              <a:ea typeface="微软雅黑" panose="020B0503020204020204" pitchFamily="34" charset="-122"/>
              <a:cs typeface="+mn-ea"/>
              <a:sym typeface="+mn-ea"/>
            </a:endParaRPr>
          </a:p>
          <a:p>
            <a:pPr algn="ctr">
              <a:lnSpc>
                <a:spcPct val="120000"/>
              </a:lnSpc>
            </a:pPr>
            <a:r>
              <a:rPr lang="zh-CN" altLang="en-US" sz="3600" b="1">
                <a:solidFill>
                  <a:srgbClr val="CC161C"/>
                </a:solidFill>
                <a:latin typeface="微软雅黑" panose="020B0503020204020204" pitchFamily="34" charset="-122"/>
                <a:ea typeface="微软雅黑" panose="020B0503020204020204" pitchFamily="34" charset="-122"/>
                <a:cs typeface="+mn-ea"/>
                <a:sym typeface="+mn-ea"/>
              </a:rPr>
              <a:t>深刻理解中国式现代化</a:t>
            </a:r>
            <a:endParaRPr lang="zh-CN" altLang="en-US" sz="3600" b="1">
              <a:solidFill>
                <a:srgbClr val="CC161C"/>
              </a:solidFill>
              <a:latin typeface="微软雅黑" panose="020B0503020204020204" pitchFamily="34" charset="-122"/>
              <a:ea typeface="微软雅黑" panose="020B0503020204020204" pitchFamily="34" charset="-122"/>
              <a:cs typeface="+mn-ea"/>
              <a:sym typeface="+mn-ea"/>
            </a:endParaRPr>
          </a:p>
          <a:p>
            <a:pPr algn="ctr">
              <a:lnSpc>
                <a:spcPct val="120000"/>
              </a:lnSpc>
            </a:pPr>
            <a:r>
              <a:rPr lang="zh-CN" altLang="en-US" sz="3600" b="1">
                <a:solidFill>
                  <a:srgbClr val="CC161C"/>
                </a:solidFill>
                <a:latin typeface="微软雅黑" panose="020B0503020204020204" pitchFamily="34" charset="-122"/>
                <a:ea typeface="微软雅黑" panose="020B0503020204020204" pitchFamily="34" charset="-122"/>
                <a:cs typeface="+mn-ea"/>
                <a:sym typeface="+mn-ea"/>
              </a:rPr>
              <a:t>是强国建设、民族复兴的唯一正确道路</a:t>
            </a:r>
            <a:endParaRPr lang="zh-CN" altLang="en-US" sz="3600" b="1">
              <a:solidFill>
                <a:srgbClr val="CC161C"/>
              </a:solidFill>
              <a:latin typeface="微软雅黑" panose="020B0503020204020204" pitchFamily="34" charset="-122"/>
              <a:ea typeface="微软雅黑" panose="020B0503020204020204" pitchFamily="34" charset="-122"/>
              <a:cs typeface="+mn-ea"/>
            </a:endParaRPr>
          </a:p>
          <a:p>
            <a:pPr algn="ctr">
              <a:lnSpc>
                <a:spcPct val="120000"/>
              </a:lnSpc>
            </a:pPr>
            <a:endParaRPr lang="zh-CN" altLang="en-US" sz="3600" b="1">
              <a:solidFill>
                <a:srgbClr val="CC161C"/>
              </a:solidFill>
              <a:latin typeface="微软雅黑" panose="020B0503020204020204" pitchFamily="34" charset="-122"/>
              <a:ea typeface="微软雅黑" panose="020B0503020204020204" pitchFamily="34" charset="-122"/>
              <a:cs typeface="+mn-ea"/>
              <a:sym typeface="+mn-lt"/>
            </a:endParaRPr>
          </a:p>
        </p:txBody>
      </p:sp>
      <p:pic>
        <p:nvPicPr>
          <p:cNvPr id="2" name="图片 1" descr="C:/Users/xiu'ting/Desktop/d9cb1e75da319d55cec5ad72ee45208.jpgd9cb1e75da319d55cec5ad72ee45208"/>
          <p:cNvPicPr>
            <a:picLocks noChangeAspect="1"/>
          </p:cNvPicPr>
          <p:nvPr>
            <p:custDataLst>
              <p:tags r:id="rId4"/>
            </p:custDataLst>
          </p:nvPr>
        </p:nvPicPr>
        <p:blipFill>
          <a:blip r:embed="rId5"/>
          <a:srcRect l="-6933" t="-5639" r="-4876" b="-17845"/>
          <a:stretch>
            <a:fillRect/>
          </a:stretch>
        </p:blipFill>
        <p:spPr>
          <a:xfrm>
            <a:off x="5150485" y="0"/>
            <a:ext cx="1890395" cy="2062480"/>
          </a:xfrm>
          <a:prstGeom prst="rect">
            <a:avLst/>
          </a:prstGeom>
        </p:spPr>
      </p:pic>
      <p:pic>
        <p:nvPicPr>
          <p:cNvPr id="27" name="图片 26"/>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781586" y="553420"/>
            <a:ext cx="1409473" cy="10738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文本框 8"/>
          <p:cNvSpPr txBox="1"/>
          <p:nvPr/>
        </p:nvSpPr>
        <p:spPr>
          <a:xfrm>
            <a:off x="1141889" y="1332853"/>
            <a:ext cx="9814413" cy="828675"/>
          </a:xfrm>
          <a:prstGeom prst="rect">
            <a:avLst/>
          </a:prstGeom>
          <a:noFill/>
        </p:spPr>
        <p:txBody>
          <a:bodyPr wrap="square" lIns="91438" tIns="45719" rIns="91438" bIns="45719" rtlCol="0">
            <a:spAutoFit/>
          </a:bodyPr>
          <a:lstStyle/>
          <a:p>
            <a:pPr algn="ctr" defTabSz="914400">
              <a:lnSpc>
                <a:spcPct val="150000"/>
              </a:lnSpc>
            </a:pPr>
            <a:r>
              <a:rPr sz="3200" kern="0" spc="-170" dirty="0">
                <a:solidFill>
                  <a:srgbClr val="BD0006">
                    <a:alpha val="100000"/>
                  </a:srgbClr>
                </a:solidFill>
                <a:latin typeface="黑体" panose="02010609060101010101" charset="-122"/>
                <a:ea typeface="黑体" panose="02010609060101010101" charset="-122"/>
                <a:cs typeface="黑体" panose="02010609060101010101" charset="-122"/>
                <a:sym typeface="+mn-ea"/>
              </a:rPr>
              <a:t>举什么旗、走什么路，向来是</a:t>
            </a:r>
            <a:r>
              <a:rPr sz="3200" kern="0" spc="-180" dirty="0">
                <a:solidFill>
                  <a:srgbClr val="BD0006">
                    <a:alpha val="100000"/>
                  </a:srgbClr>
                </a:solidFill>
                <a:latin typeface="黑体" panose="02010609060101010101" charset="-122"/>
                <a:ea typeface="黑体" panose="02010609060101010101" charset="-122"/>
                <a:cs typeface="黑体" panose="02010609060101010101" charset="-122"/>
                <a:sym typeface="+mn-ea"/>
              </a:rPr>
              <a:t>最为根本的问题</a:t>
            </a:r>
            <a:endParaRPr lang="en-US" altLang="zh-CN" sz="3200" b="1" dirty="0">
              <a:solidFill>
                <a:srgbClr val="C00000"/>
              </a:solidFill>
              <a:latin typeface="微软雅黑" panose="020B0503020204020204" pitchFamily="34" charset="-122"/>
              <a:ea typeface="微软雅黑" panose="020B0503020204020204" pitchFamily="34" charset="-122"/>
            </a:endParaRPr>
          </a:p>
        </p:txBody>
      </p:sp>
      <p:sp>
        <p:nvSpPr>
          <p:cNvPr id="9" name="矩形: 圆角 7"/>
          <p:cNvSpPr/>
          <p:nvPr/>
        </p:nvSpPr>
        <p:spPr>
          <a:xfrm>
            <a:off x="1141889" y="2246536"/>
            <a:ext cx="9676263" cy="3657600"/>
          </a:xfrm>
          <a:prstGeom prst="roundRect">
            <a:avLst>
              <a:gd name="adj" fmla="val 0"/>
            </a:avLst>
          </a:prstGeom>
          <a:noFill/>
          <a:ln w="19050" cap="flat" cmpd="sng" algn="ctr">
            <a:solidFill>
              <a:srgbClr val="CC161C"/>
            </a:solidFill>
            <a:prstDash val="sysDash"/>
            <a:miter lim="800000"/>
          </a:ln>
          <a:effectLst/>
        </p:spPr>
        <p:txBody>
          <a:bodyPr rtlCol="0" anchor="ctr"/>
          <a:lstStyle/>
          <a:p>
            <a:pPr algn="ctr" defTabSz="914400"/>
            <a:endParaRPr lang="zh-CN" altLang="en-US" sz="1800" kern="0">
              <a:solidFill>
                <a:sysClr val="window" lastClr="FFFFFF"/>
              </a:solidFill>
            </a:endParaRPr>
          </a:p>
        </p:txBody>
      </p:sp>
      <p:sp>
        <p:nvSpPr>
          <p:cNvPr id="10" name="矩形 9"/>
          <p:cNvSpPr/>
          <p:nvPr/>
        </p:nvSpPr>
        <p:spPr>
          <a:xfrm>
            <a:off x="1141730" y="2721610"/>
            <a:ext cx="4725035" cy="2707005"/>
          </a:xfrm>
          <a:prstGeom prst="rect">
            <a:avLst/>
          </a:prstGeom>
        </p:spPr>
        <p:txBody>
          <a:bodyPr wrap="square">
            <a:spAutoFit/>
          </a:bodyPr>
          <a:lstStyle/>
          <a:p>
            <a:pPr marL="209550" algn="just" rtl="0" eaLnBrk="0">
              <a:lnSpc>
                <a:spcPct val="85000"/>
              </a:lnSpc>
              <a:spcBef>
                <a:spcPts val="5"/>
              </a:spcBef>
            </a:pPr>
            <a:r>
              <a:rPr lang="en-US"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在新进中央委员会的委员、候补委员和省部级主要领导干部学习贯彻习近平新时代中</a:t>
            </a:r>
            <a:r>
              <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国特色社会</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主义思想和党的二十大精神研讨班开班式上，习近平总书记就“中国式现代</a:t>
            </a:r>
            <a:r>
              <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化走得通、行得稳</a:t>
            </a:r>
            <a:r>
              <a:rPr lang="zh-CN"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是强国建设、民族复兴的唯一正确道路”作出深刻强调。这一从恢弘历史、</a:t>
            </a:r>
            <a:r>
              <a:rPr sz="20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伟大实践中总结提炼出的科学结论，为我们正确理解和大力推进中国式现代化注入强大信心和力量。</a:t>
            </a:r>
            <a:endParaRPr lang="zh-CN" altLang="en-US" sz="2000" b="1" kern="0" dirty="0">
              <a:solidFill>
                <a:srgbClr val="CC161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custDataLst>
              <p:tags r:id="rId2"/>
            </p:custDataLst>
          </p:nvPr>
        </p:nvSpPr>
        <p:spPr>
          <a:xfrm>
            <a:off x="1212215" y="452120"/>
            <a:ext cx="7370445" cy="391160"/>
          </a:xfrm>
          <a:prstGeom prst="rect">
            <a:avLst/>
          </a:prstGeom>
          <a:noFill/>
        </p:spPr>
        <p:txBody>
          <a:bodyPr wrap="square" lIns="91438" tIns="45719" rIns="91438" bIns="45719" rtlCol="0">
            <a:spAutoFit/>
          </a:bodyPr>
          <a:p>
            <a:pPr algn="l" rtl="0" eaLnBrk="0">
              <a:lnSpc>
                <a:spcPct val="98000"/>
              </a:lnSpc>
              <a:spcBef>
                <a:spcPts val="0"/>
              </a:spcBef>
            </a:pPr>
            <a:r>
              <a:rPr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rPr>
              <a:t>深刻理解中国式现代化是强国建设</a:t>
            </a:r>
            <a:r>
              <a:rPr sz="2000" b="1" kern="0" spc="-20" dirty="0">
                <a:solidFill>
                  <a:srgbClr val="E40F00">
                    <a:alpha val="100000"/>
                  </a:srgbClr>
                </a:solidFill>
                <a:latin typeface="黑体" panose="02010609060101010101" charset="-122"/>
                <a:ea typeface="黑体" panose="02010609060101010101" charset="-122"/>
                <a:cs typeface="黑体" panose="02010609060101010101" charset="-122"/>
                <a:sym typeface="+mn-ea"/>
              </a:rPr>
              <a:t>、民族复兴的唯一正确道路</a:t>
            </a:r>
            <a:endParaRPr kumimoji="0" lang="zh-CN" altLang="en-US" sz="3200" b="1" i="0" u="none" strike="noStrike" kern="1200" cap="none" spc="0" normalizeH="0" baseline="0" noProof="0" dirty="0">
              <a:ln>
                <a:noFill/>
              </a:ln>
              <a:solidFill>
                <a:srgbClr val="CC161C"/>
              </a:solidFill>
              <a:effectLst/>
              <a:uLnTx/>
              <a:uFillTx/>
              <a:latin typeface="微软雅黑" panose="020B0503020204020204" pitchFamily="34" charset="-122"/>
              <a:ea typeface="微软雅黑" panose="020B0503020204020204" pitchFamily="34" charset="-122"/>
              <a:cs typeface="+mn-cs"/>
            </a:endParaRPr>
          </a:p>
        </p:txBody>
      </p:sp>
      <p:pic>
        <p:nvPicPr>
          <p:cNvPr id="3" name="图片 2"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pic>
        <p:nvPicPr>
          <p:cNvPr id="7" name="图片 6"/>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pic>
        <p:nvPicPr>
          <p:cNvPr id="13" name="图片 12" descr="C:/Users/xiu'ting/Desktop/8.jpg8"/>
          <p:cNvPicPr>
            <a:picLocks noChangeAspect="1"/>
          </p:cNvPicPr>
          <p:nvPr>
            <p:custDataLst>
              <p:tags r:id="rId7"/>
            </p:custDataLst>
          </p:nvPr>
        </p:nvPicPr>
        <p:blipFill>
          <a:blip r:embed="rId8"/>
          <a:srcRect l="3062" r="3062"/>
          <a:stretch>
            <a:fillRect/>
          </a:stretch>
        </p:blipFill>
        <p:spPr>
          <a:xfrm>
            <a:off x="6089296" y="2651430"/>
            <a:ext cx="4583289" cy="27483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trips(downLeft)">
                                      <p:cBhvr>
                                        <p:cTn id="14" dur="500"/>
                                        <p:tgtEl>
                                          <p:spTgt spid="8"/>
                                        </p:tgtEl>
                                      </p:cBhvr>
                                    </p:animEffect>
                                  </p:childTnLst>
                                </p:cTn>
                              </p:par>
                              <p:par>
                                <p:cTn id="15" presetID="10" presetClass="entr" presetSubtype="0"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p:tgtEl>
                                          <p:spTgt spid="10"/>
                                        </p:tgtEl>
                                        <p:attrNameLst>
                                          <p:attrName>ppt_y</p:attrName>
                                        </p:attrNameLst>
                                      </p:cBhvr>
                                      <p:tavLst>
                                        <p:tav tm="0">
                                          <p:val>
                                            <p:strVal val="#ppt_y+#ppt_h*1.125000"/>
                                          </p:val>
                                        </p:tav>
                                        <p:tav tm="100000">
                                          <p:val>
                                            <p:strVal val="#ppt_y"/>
                                          </p:val>
                                        </p:tav>
                                      </p:tavLst>
                                    </p:anim>
                                    <p:animEffect transition="in" filter="wipe(up)">
                                      <p:cBhvr>
                                        <p:cTn id="22" dur="1000"/>
                                        <p:tgtEl>
                                          <p:spTgt spid="10"/>
                                        </p:tgtEl>
                                      </p:cBhvr>
                                    </p:animEffect>
                                  </p:childTnLst>
                                </p:cTn>
                              </p:par>
                            </p:childTnLst>
                          </p:cTn>
                        </p:par>
                        <p:par>
                          <p:cTn id="23" fill="hold">
                            <p:stCondLst>
                              <p:cond delay="1500"/>
                            </p:stCondLst>
                            <p:childTnLst>
                              <p:par>
                                <p:cTn id="24" presetID="2" presetClass="entr" presetSubtype="3"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文本框 8"/>
          <p:cNvSpPr txBox="1"/>
          <p:nvPr/>
        </p:nvSpPr>
        <p:spPr>
          <a:xfrm>
            <a:off x="991394" y="1222077"/>
            <a:ext cx="9814413" cy="828675"/>
          </a:xfrm>
          <a:prstGeom prst="rect">
            <a:avLst/>
          </a:prstGeom>
          <a:noFill/>
        </p:spPr>
        <p:txBody>
          <a:bodyPr wrap="square" lIns="91438" tIns="45719" rIns="91438" bIns="45719" rtlCol="0">
            <a:spAutoFit/>
          </a:bodyPr>
          <a:lstStyle/>
          <a:p>
            <a:pPr algn="ctr" defTabSz="914400">
              <a:lnSpc>
                <a:spcPct val="150000"/>
              </a:lnSpc>
            </a:pPr>
            <a:r>
              <a:rPr sz="3200" b="1" kern="0" spc="-60" dirty="0">
                <a:solidFill>
                  <a:srgbClr val="DB0000">
                    <a:alpha val="100000"/>
                  </a:srgbClr>
                </a:solidFill>
                <a:latin typeface="黑体" panose="02010609060101010101" charset="-122"/>
                <a:ea typeface="黑体" panose="02010609060101010101" charset="-122"/>
                <a:cs typeface="黑体" panose="02010609060101010101" charset="-122"/>
                <a:sym typeface="+mn-ea"/>
              </a:rPr>
              <a:t>一</a:t>
            </a:r>
            <a:r>
              <a:rPr lang="en-US" sz="3200" b="1" kern="0" spc="-60" dirty="0">
                <a:solidFill>
                  <a:srgbClr val="DB0000">
                    <a:alpha val="100000"/>
                  </a:srgbClr>
                </a:solidFill>
                <a:latin typeface="黑体" panose="02010609060101010101" charset="-122"/>
                <a:ea typeface="黑体" panose="02010609060101010101" charset="-122"/>
                <a:cs typeface="黑体" panose="02010609060101010101" charset="-122"/>
                <a:sym typeface="+mn-ea"/>
              </a:rPr>
              <a:t> </a:t>
            </a:r>
            <a:r>
              <a:rPr sz="3200" b="1" kern="0" spc="-60" dirty="0">
                <a:solidFill>
                  <a:srgbClr val="DB0000">
                    <a:alpha val="100000"/>
                  </a:srgbClr>
                </a:solidFill>
                <a:latin typeface="黑体" panose="02010609060101010101" charset="-122"/>
                <a:ea typeface="黑体" panose="02010609060101010101" charset="-122"/>
                <a:cs typeface="黑体" panose="02010609060101010101" charset="-122"/>
                <a:sym typeface="+mn-ea"/>
              </a:rPr>
              <a:t>个</a:t>
            </a:r>
            <a:r>
              <a:rPr sz="3200" kern="0" spc="-100" dirty="0">
                <a:solidFill>
                  <a:srgbClr val="DB0000">
                    <a:alpha val="100000"/>
                  </a:srgbClr>
                </a:solidFill>
                <a:latin typeface="黑体" panose="02010609060101010101" charset="-122"/>
                <a:ea typeface="黑体" panose="02010609060101010101" charset="-122"/>
                <a:cs typeface="黑体" panose="02010609060101010101" charset="-122"/>
                <a:sym typeface="+mn-ea"/>
              </a:rPr>
              <a:t> </a:t>
            </a:r>
            <a:r>
              <a:rPr sz="3200" b="1" kern="0" spc="-60" dirty="0">
                <a:solidFill>
                  <a:srgbClr val="DB0000">
                    <a:alpha val="100000"/>
                  </a:srgbClr>
                </a:solidFill>
                <a:latin typeface="黑体" panose="02010609060101010101" charset="-122"/>
                <a:ea typeface="黑体" panose="02010609060101010101" charset="-122"/>
                <a:cs typeface="黑体" panose="02010609060101010101" charset="-122"/>
                <a:sym typeface="+mn-ea"/>
              </a:rPr>
              <a:t>国</a:t>
            </a:r>
            <a:r>
              <a:rPr sz="3200" kern="0" spc="-180" dirty="0">
                <a:solidFill>
                  <a:srgbClr val="DB0000">
                    <a:alpha val="100000"/>
                  </a:srgbClr>
                </a:solidFill>
                <a:latin typeface="黑体" panose="02010609060101010101" charset="-122"/>
                <a:ea typeface="黑体" panose="02010609060101010101" charset="-122"/>
                <a:cs typeface="黑体" panose="02010609060101010101" charset="-122"/>
                <a:sym typeface="+mn-ea"/>
              </a:rPr>
              <a:t> </a:t>
            </a:r>
            <a:r>
              <a:rPr sz="3200" b="1" kern="0" spc="-60" dirty="0">
                <a:solidFill>
                  <a:srgbClr val="DB0000">
                    <a:alpha val="100000"/>
                  </a:srgbClr>
                </a:solidFill>
                <a:latin typeface="黑体" panose="02010609060101010101" charset="-122"/>
                <a:ea typeface="黑体" panose="02010609060101010101" charset="-122"/>
                <a:cs typeface="黑体" panose="02010609060101010101" charset="-122"/>
                <a:sym typeface="+mn-ea"/>
              </a:rPr>
              <a:t>家</a:t>
            </a:r>
            <a:r>
              <a:rPr sz="3200" kern="0" spc="-170" dirty="0">
                <a:solidFill>
                  <a:srgbClr val="DB0000">
                    <a:alpha val="100000"/>
                  </a:srgbClr>
                </a:solidFill>
                <a:latin typeface="黑体" panose="02010609060101010101" charset="-122"/>
                <a:ea typeface="黑体" panose="02010609060101010101" charset="-122"/>
                <a:cs typeface="黑体" panose="02010609060101010101" charset="-122"/>
                <a:sym typeface="+mn-ea"/>
              </a:rPr>
              <a:t> </a:t>
            </a:r>
            <a:r>
              <a:rPr sz="3200" b="1" kern="0" spc="-60" dirty="0">
                <a:solidFill>
                  <a:srgbClr val="DB0000">
                    <a:alpha val="100000"/>
                  </a:srgbClr>
                </a:solidFill>
                <a:latin typeface="黑体" panose="02010609060101010101" charset="-122"/>
                <a:ea typeface="黑体" panose="02010609060101010101" charset="-122"/>
                <a:cs typeface="黑体" panose="02010609060101010101" charset="-122"/>
                <a:sym typeface="+mn-ea"/>
              </a:rPr>
              <a:t>走</a:t>
            </a:r>
            <a:r>
              <a:rPr sz="3200" kern="0" spc="-110" dirty="0">
                <a:solidFill>
                  <a:srgbClr val="DB0000">
                    <a:alpha val="100000"/>
                  </a:srgbClr>
                </a:solidFill>
                <a:latin typeface="黑体" panose="02010609060101010101" charset="-122"/>
                <a:ea typeface="黑体" panose="02010609060101010101" charset="-122"/>
                <a:cs typeface="黑体" panose="02010609060101010101" charset="-122"/>
                <a:sym typeface="+mn-ea"/>
              </a:rPr>
              <a:t> </a:t>
            </a:r>
            <a:r>
              <a:rPr sz="3200" b="1" kern="0" spc="-60" dirty="0">
                <a:solidFill>
                  <a:srgbClr val="DB0000">
                    <a:alpha val="100000"/>
                  </a:srgbClr>
                </a:solidFill>
                <a:latin typeface="黑体" panose="02010609060101010101" charset="-122"/>
                <a:ea typeface="黑体" panose="02010609060101010101" charset="-122"/>
                <a:cs typeface="黑体" panose="02010609060101010101" charset="-122"/>
                <a:sym typeface="+mn-ea"/>
              </a:rPr>
              <a:t>的</a:t>
            </a:r>
            <a:r>
              <a:rPr sz="3200" kern="0" spc="-210" dirty="0">
                <a:solidFill>
                  <a:srgbClr val="DB0000">
                    <a:alpha val="100000"/>
                  </a:srgbClr>
                </a:solidFill>
                <a:latin typeface="黑体" panose="02010609060101010101" charset="-122"/>
                <a:ea typeface="黑体" panose="02010609060101010101" charset="-122"/>
                <a:cs typeface="黑体" panose="02010609060101010101" charset="-122"/>
                <a:sym typeface="+mn-ea"/>
              </a:rPr>
              <a:t> </a:t>
            </a:r>
            <a:r>
              <a:rPr sz="3200" b="1" kern="0" spc="-60" dirty="0">
                <a:solidFill>
                  <a:srgbClr val="DB0000">
                    <a:alpha val="100000"/>
                  </a:srgbClr>
                </a:solidFill>
                <a:latin typeface="黑体" panose="02010609060101010101" charset="-122"/>
                <a:ea typeface="黑体" panose="02010609060101010101" charset="-122"/>
                <a:cs typeface="黑体" panose="02010609060101010101" charset="-122"/>
                <a:sym typeface="+mn-ea"/>
              </a:rPr>
              <a:t>道</a:t>
            </a:r>
            <a:r>
              <a:rPr sz="3200" kern="0" spc="-200" dirty="0">
                <a:solidFill>
                  <a:srgbClr val="DB0000">
                    <a:alpha val="100000"/>
                  </a:srgbClr>
                </a:solidFill>
                <a:latin typeface="黑体" panose="02010609060101010101" charset="-122"/>
                <a:ea typeface="黑体" panose="02010609060101010101" charset="-122"/>
                <a:cs typeface="黑体" panose="02010609060101010101" charset="-122"/>
                <a:sym typeface="+mn-ea"/>
              </a:rPr>
              <a:t> </a:t>
            </a:r>
            <a:r>
              <a:rPr sz="3200" b="1" kern="0" spc="-60" dirty="0">
                <a:solidFill>
                  <a:srgbClr val="DB0000">
                    <a:alpha val="100000"/>
                  </a:srgbClr>
                </a:solidFill>
                <a:latin typeface="黑体" panose="02010609060101010101" charset="-122"/>
                <a:ea typeface="黑体" panose="02010609060101010101" charset="-122"/>
                <a:cs typeface="黑体" panose="02010609060101010101" charset="-122"/>
                <a:sym typeface="+mn-ea"/>
              </a:rPr>
              <a:t>路</a:t>
            </a:r>
            <a:r>
              <a:rPr sz="3200" kern="0" spc="-200" dirty="0">
                <a:solidFill>
                  <a:srgbClr val="DB0000">
                    <a:alpha val="100000"/>
                  </a:srgbClr>
                </a:solidFill>
                <a:latin typeface="黑体" panose="02010609060101010101" charset="-122"/>
                <a:ea typeface="黑体" panose="02010609060101010101" charset="-122"/>
                <a:cs typeface="黑体" panose="02010609060101010101" charset="-122"/>
                <a:sym typeface="+mn-ea"/>
              </a:rPr>
              <a:t> </a:t>
            </a:r>
            <a:r>
              <a:rPr sz="3200" b="1" kern="0" spc="-60" dirty="0">
                <a:solidFill>
                  <a:srgbClr val="DB0000">
                    <a:alpha val="100000"/>
                  </a:srgbClr>
                </a:solidFill>
                <a:latin typeface="黑体" panose="02010609060101010101" charset="-122"/>
                <a:ea typeface="黑体" panose="02010609060101010101" charset="-122"/>
                <a:cs typeface="黑体" panose="02010609060101010101" charset="-122"/>
                <a:sym typeface="+mn-ea"/>
              </a:rPr>
              <a:t>行</a:t>
            </a:r>
            <a:r>
              <a:rPr sz="3200" kern="0" spc="-190" dirty="0">
                <a:solidFill>
                  <a:srgbClr val="DB0000">
                    <a:alpha val="100000"/>
                  </a:srgbClr>
                </a:solidFill>
                <a:latin typeface="黑体" panose="02010609060101010101" charset="-122"/>
                <a:ea typeface="黑体" panose="02010609060101010101" charset="-122"/>
                <a:cs typeface="黑体" panose="02010609060101010101" charset="-122"/>
                <a:sym typeface="+mn-ea"/>
              </a:rPr>
              <a:t> </a:t>
            </a:r>
            <a:r>
              <a:rPr sz="3200" b="1" kern="0" spc="-60" dirty="0">
                <a:solidFill>
                  <a:srgbClr val="DB0000">
                    <a:alpha val="100000"/>
                  </a:srgbClr>
                </a:solidFill>
                <a:latin typeface="黑体" panose="02010609060101010101" charset="-122"/>
                <a:ea typeface="黑体" panose="02010609060101010101" charset="-122"/>
                <a:cs typeface="黑体" panose="02010609060101010101" charset="-122"/>
                <a:sym typeface="+mn-ea"/>
              </a:rPr>
              <a:t>不</a:t>
            </a:r>
            <a:r>
              <a:rPr sz="3200" kern="0" spc="-200" dirty="0">
                <a:solidFill>
                  <a:srgbClr val="DB0000">
                    <a:alpha val="100000"/>
                  </a:srgbClr>
                </a:solidFill>
                <a:latin typeface="黑体" panose="02010609060101010101" charset="-122"/>
                <a:ea typeface="黑体" panose="02010609060101010101" charset="-122"/>
                <a:cs typeface="黑体" panose="02010609060101010101" charset="-122"/>
                <a:sym typeface="+mn-ea"/>
              </a:rPr>
              <a:t> </a:t>
            </a:r>
            <a:r>
              <a:rPr sz="3200" b="1" kern="0" spc="-60" dirty="0">
                <a:solidFill>
                  <a:srgbClr val="DB0000">
                    <a:alpha val="100000"/>
                  </a:srgbClr>
                </a:solidFill>
                <a:latin typeface="黑体" panose="02010609060101010101" charset="-122"/>
                <a:ea typeface="黑体" panose="02010609060101010101" charset="-122"/>
                <a:cs typeface="黑体" panose="02010609060101010101" charset="-122"/>
                <a:sym typeface="+mn-ea"/>
              </a:rPr>
              <a:t>行</a:t>
            </a:r>
            <a:endParaRPr lang="en-US" altLang="zh-CN" sz="3200" b="1" dirty="0">
              <a:solidFill>
                <a:srgbClr val="CC161C"/>
              </a:solidFill>
              <a:latin typeface="微软雅黑" panose="020B0503020204020204" pitchFamily="34" charset="-122"/>
              <a:ea typeface="微软雅黑" panose="020B0503020204020204" pitchFamily="34" charset="-122"/>
            </a:endParaRPr>
          </a:p>
        </p:txBody>
      </p:sp>
      <p:sp>
        <p:nvSpPr>
          <p:cNvPr id="9" name="矩形: 圆角 7"/>
          <p:cNvSpPr/>
          <p:nvPr/>
        </p:nvSpPr>
        <p:spPr>
          <a:xfrm>
            <a:off x="1979295" y="3269615"/>
            <a:ext cx="1421130" cy="1188085"/>
          </a:xfrm>
          <a:prstGeom prst="roundRect">
            <a:avLst>
              <a:gd name="adj" fmla="val 0"/>
            </a:avLst>
          </a:prstGeom>
          <a:noFill/>
          <a:ln w="19050" cap="flat" cmpd="sng" algn="ctr">
            <a:solidFill>
              <a:srgbClr val="CC161C"/>
            </a:solidFill>
            <a:prstDash val="sysDash"/>
            <a:miter lim="800000"/>
          </a:ln>
          <a:effectLst/>
        </p:spPr>
        <p:txBody>
          <a:bodyPr rtlCol="0" anchor="ctr"/>
          <a:lstStyle/>
          <a:p>
            <a:pPr algn="ctr" defTabSz="914400"/>
            <a:endParaRPr lang="zh-CN" altLang="en-US" sz="2400" kern="0">
              <a:solidFill>
                <a:sysClr val="window" lastClr="FFFFFF"/>
              </a:solidFill>
            </a:endParaRPr>
          </a:p>
        </p:txBody>
      </p:sp>
      <p:sp>
        <p:nvSpPr>
          <p:cNvPr id="10" name="矩形 9"/>
          <p:cNvSpPr/>
          <p:nvPr/>
        </p:nvSpPr>
        <p:spPr>
          <a:xfrm>
            <a:off x="1212215" y="3269615"/>
            <a:ext cx="9372600" cy="1244600"/>
          </a:xfrm>
          <a:prstGeom prst="rect">
            <a:avLst/>
          </a:prstGeom>
        </p:spPr>
        <p:txBody>
          <a:bodyPr wrap="square">
            <a:noAutofit/>
          </a:bodyPr>
          <a:lstStyle/>
          <a:p>
            <a:pPr marL="916940" algn="l" rtl="0" eaLnBrk="0">
              <a:lnSpc>
                <a:spcPct val="99000"/>
              </a:lnSpc>
              <a:spcBef>
                <a:spcPts val="5"/>
              </a:spcBef>
            </a:pPr>
            <a:r>
              <a:rPr sz="3600" b="1" kern="0" spc="-50" dirty="0">
                <a:solidFill>
                  <a:srgbClr val="FFFFFF">
                    <a:alpha val="100000"/>
                  </a:srgbClr>
                </a:solidFill>
                <a:highlight>
                  <a:srgbClr val="808080"/>
                </a:highlight>
                <a:latin typeface="黑体" panose="02010609060101010101" charset="-122"/>
                <a:ea typeface="黑体" panose="02010609060101010101" charset="-122"/>
                <a:cs typeface="黑体" panose="02010609060101010101" charset="-122"/>
                <a:sym typeface="+mn-ea"/>
              </a:rPr>
              <a:t>关键</a:t>
            </a:r>
            <a:endParaRPr sz="3600" b="1" kern="0" spc="-50" dirty="0">
              <a:solidFill>
                <a:srgbClr val="FFFFFF">
                  <a:alpha val="100000"/>
                </a:srgbClr>
              </a:solidFill>
              <a:highlight>
                <a:srgbClr val="808080"/>
              </a:highlight>
              <a:latin typeface="黑体" panose="02010609060101010101" charset="-122"/>
              <a:ea typeface="黑体" panose="02010609060101010101" charset="-122"/>
              <a:cs typeface="黑体" panose="02010609060101010101" charset="-122"/>
              <a:sym typeface="+mn-ea"/>
            </a:endParaRPr>
          </a:p>
          <a:p>
            <a:pPr marL="916940" algn="l" rtl="0" eaLnBrk="0">
              <a:lnSpc>
                <a:spcPct val="99000"/>
              </a:lnSpc>
              <a:spcBef>
                <a:spcPts val="5"/>
              </a:spcBef>
            </a:pPr>
            <a:r>
              <a:rPr sz="3600" b="1" kern="0" spc="-50" dirty="0">
                <a:solidFill>
                  <a:srgbClr val="FFFFFF">
                    <a:alpha val="100000"/>
                  </a:srgbClr>
                </a:solidFill>
                <a:highlight>
                  <a:srgbClr val="808080"/>
                </a:highlight>
                <a:latin typeface="黑体" panose="02010609060101010101" charset="-122"/>
                <a:ea typeface="黑体" panose="02010609060101010101" charset="-122"/>
                <a:cs typeface="黑体" panose="02010609060101010101" charset="-122"/>
                <a:sym typeface="+mn-ea"/>
              </a:rPr>
              <a:t>要看</a:t>
            </a:r>
            <a:endParaRPr lang="zh-CN" altLang="en-US" sz="3600" b="1" kern="0" spc="-50" dirty="0">
              <a:solidFill>
                <a:srgbClr val="FFFFFF">
                  <a:alpha val="100000"/>
                </a:srgbClr>
              </a:solidFill>
              <a:highlight>
                <a:srgbClr val="808080"/>
              </a:highlight>
              <a:latin typeface="黑体" panose="02010609060101010101" charset="-122"/>
              <a:ea typeface="黑体" panose="02010609060101010101" charset="-122"/>
              <a:cs typeface="黑体" panose="02010609060101010101" charset="-122"/>
              <a:sym typeface="+mn-ea"/>
            </a:endParaRPr>
          </a:p>
        </p:txBody>
      </p:sp>
      <p:sp>
        <p:nvSpPr>
          <p:cNvPr id="12" name="矩形 11"/>
          <p:cNvSpPr>
            <a:spLocks noChangeArrowheads="1"/>
          </p:cNvSpPr>
          <p:nvPr/>
        </p:nvSpPr>
        <p:spPr bwMode="auto">
          <a:xfrm>
            <a:off x="3639185" y="2237740"/>
            <a:ext cx="759079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algn="l" rtl="0" eaLnBrk="0">
              <a:lnSpc>
                <a:spcPct val="96000"/>
              </a:lnSpc>
              <a:spcBef>
                <a:spcPts val="5"/>
              </a:spcBef>
            </a:pPr>
            <a:r>
              <a:rPr sz="2000" kern="0" spc="20" dirty="0">
                <a:solidFill>
                  <a:srgbClr val="C50000">
                    <a:alpha val="100000"/>
                  </a:srgbClr>
                </a:solidFill>
                <a:latin typeface="黑体" panose="02010609060101010101" charset="-122"/>
                <a:ea typeface="黑体" panose="02010609060101010101" charset="-122"/>
                <a:cs typeface="黑体" panose="02010609060101010101" charset="-122"/>
                <a:sym typeface="+mn-ea"/>
              </a:rPr>
              <a:t>●</a:t>
            </a:r>
            <a:r>
              <a:rPr kern="0" spc="140" dirty="0">
                <a:solidFill>
                  <a:srgbClr val="C50000">
                    <a:alpha val="100000"/>
                  </a:srgbClr>
                </a:solidFill>
                <a:latin typeface="黑体" panose="02010609060101010101" charset="-122"/>
                <a:ea typeface="黑体" panose="02010609060101010101" charset="-122"/>
                <a:cs typeface="黑体" panose="02010609060101010101" charset="-122"/>
                <a:sym typeface="+mn-ea"/>
              </a:rPr>
              <a:t> </a:t>
            </a:r>
            <a:r>
              <a:rPr sz="2000"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是否符合本国国情</a:t>
            </a:r>
            <a:endParaRPr sz="2000"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a:p>
            <a:pPr marL="285750" algn="l" rtl="0" eaLnBrk="0">
              <a:lnSpc>
                <a:spcPct val="96000"/>
              </a:lnSpc>
              <a:spcBef>
                <a:spcPts val="5"/>
              </a:spcBef>
            </a:pPr>
            <a:endParaRPr lang="en-US" altLang="en-US" sz="2000" dirty="0"/>
          </a:p>
          <a:p>
            <a:pPr marL="285750" algn="l" rtl="0" eaLnBrk="0">
              <a:lnSpc>
                <a:spcPct val="96000"/>
              </a:lnSpc>
              <a:spcBef>
                <a:spcPts val="885"/>
              </a:spcBef>
            </a:pPr>
            <a:r>
              <a:rPr sz="2000" kern="0" spc="20" dirty="0">
                <a:solidFill>
                  <a:srgbClr val="C50000">
                    <a:alpha val="100000"/>
                  </a:srgbClr>
                </a:solidFill>
                <a:latin typeface="黑体" panose="02010609060101010101" charset="-122"/>
                <a:ea typeface="黑体" panose="02010609060101010101" charset="-122"/>
                <a:cs typeface="黑体" panose="02010609060101010101" charset="-122"/>
                <a:sym typeface="+mn-ea"/>
              </a:rPr>
              <a:t>●</a:t>
            </a:r>
            <a:r>
              <a:rPr sz="2000" kern="0" spc="300" dirty="0">
                <a:solidFill>
                  <a:srgbClr val="C50000">
                    <a:alpha val="100000"/>
                  </a:srgbClr>
                </a:solidFill>
                <a:latin typeface="黑体" panose="02010609060101010101" charset="-122"/>
                <a:ea typeface="黑体" panose="02010609060101010101" charset="-122"/>
                <a:cs typeface="黑体" panose="02010609060101010101" charset="-122"/>
                <a:sym typeface="+mn-ea"/>
              </a:rPr>
              <a:t> </a:t>
            </a:r>
            <a:r>
              <a:rPr sz="2000"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是否顺应时代发展潮流</a:t>
            </a:r>
            <a:endParaRPr sz="2000"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a:p>
            <a:pPr marL="285750" algn="l" rtl="0" eaLnBrk="0">
              <a:lnSpc>
                <a:spcPct val="96000"/>
              </a:lnSpc>
              <a:spcBef>
                <a:spcPts val="885"/>
              </a:spcBef>
            </a:pPr>
            <a:endParaRPr lang="en-US" altLang="en-US" sz="2000" dirty="0"/>
          </a:p>
          <a:p>
            <a:pPr marL="285750" algn="l" rtl="0" eaLnBrk="0">
              <a:lnSpc>
                <a:spcPct val="96000"/>
              </a:lnSpc>
              <a:spcBef>
                <a:spcPts val="885"/>
              </a:spcBef>
            </a:pPr>
            <a:r>
              <a:rPr sz="2000" kern="0" spc="70" dirty="0">
                <a:solidFill>
                  <a:srgbClr val="C50000">
                    <a:alpha val="100000"/>
                  </a:srgbClr>
                </a:solidFill>
                <a:latin typeface="黑体" panose="02010609060101010101" charset="-122"/>
                <a:ea typeface="黑体" panose="02010609060101010101" charset="-122"/>
                <a:cs typeface="黑体" panose="02010609060101010101" charset="-122"/>
                <a:sym typeface="+mn-ea"/>
              </a:rPr>
              <a:t>●</a:t>
            </a:r>
            <a:r>
              <a:rPr sz="2000" kern="0" spc="110" dirty="0">
                <a:solidFill>
                  <a:srgbClr val="C50000">
                    <a:alpha val="100000"/>
                  </a:srgbClr>
                </a:solidFill>
                <a:latin typeface="黑体" panose="02010609060101010101" charset="-122"/>
                <a:ea typeface="黑体" panose="02010609060101010101" charset="-122"/>
                <a:cs typeface="黑体" panose="02010609060101010101" charset="-122"/>
                <a:sym typeface="+mn-ea"/>
              </a:rPr>
              <a:t> </a:t>
            </a:r>
            <a:r>
              <a:rPr sz="2000" kern="0" spc="70" dirty="0">
                <a:solidFill>
                  <a:srgbClr val="000000">
                    <a:alpha val="100000"/>
                  </a:srgbClr>
                </a:solidFill>
                <a:latin typeface="黑体" panose="02010609060101010101" charset="-122"/>
                <a:ea typeface="黑体" panose="02010609060101010101" charset="-122"/>
                <a:cs typeface="黑体" panose="02010609060101010101" charset="-122"/>
                <a:sym typeface="+mn-ea"/>
              </a:rPr>
              <a:t>能否带来经济发展、社会进</a:t>
            </a:r>
            <a:r>
              <a:rPr sz="2000"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rPr>
              <a:t>步、民生改善、社会稳定</a:t>
            </a:r>
            <a:endParaRPr sz="2000"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a:p>
            <a:pPr marL="285750" algn="l" rtl="0" eaLnBrk="0">
              <a:lnSpc>
                <a:spcPct val="96000"/>
              </a:lnSpc>
              <a:spcBef>
                <a:spcPts val="885"/>
              </a:spcBef>
            </a:pPr>
            <a:endParaRPr lang="en-US" altLang="en-US" sz="2000" dirty="0"/>
          </a:p>
          <a:p>
            <a:pPr marL="285750" algn="l" rtl="0" eaLnBrk="0">
              <a:lnSpc>
                <a:spcPct val="100000"/>
              </a:lnSpc>
              <a:spcBef>
                <a:spcPts val="935"/>
              </a:spcBef>
            </a:pPr>
            <a:r>
              <a:rPr sz="2000" kern="0" spc="70" dirty="0">
                <a:solidFill>
                  <a:srgbClr val="C50000">
                    <a:alpha val="100000"/>
                  </a:srgbClr>
                </a:solidFill>
                <a:latin typeface="黑体" panose="02010609060101010101" charset="-122"/>
                <a:ea typeface="黑体" panose="02010609060101010101" charset="-122"/>
                <a:cs typeface="黑体" panose="02010609060101010101" charset="-122"/>
                <a:sym typeface="+mn-ea"/>
              </a:rPr>
              <a:t>●</a:t>
            </a:r>
            <a:r>
              <a:rPr sz="2000" kern="0" spc="80" dirty="0">
                <a:solidFill>
                  <a:srgbClr val="C50000">
                    <a:alpha val="100000"/>
                  </a:srgbClr>
                </a:solidFill>
                <a:latin typeface="黑体" panose="02010609060101010101" charset="-122"/>
                <a:ea typeface="黑体" panose="02010609060101010101" charset="-122"/>
                <a:cs typeface="黑体" panose="02010609060101010101" charset="-122"/>
                <a:sym typeface="+mn-ea"/>
              </a:rPr>
              <a:t> </a:t>
            </a:r>
            <a:r>
              <a:rPr sz="2000" kern="0" spc="70" dirty="0">
                <a:solidFill>
                  <a:srgbClr val="000000">
                    <a:alpha val="100000"/>
                  </a:srgbClr>
                </a:solidFill>
                <a:latin typeface="黑体" panose="02010609060101010101" charset="-122"/>
                <a:ea typeface="黑体" panose="02010609060101010101" charset="-122"/>
                <a:cs typeface="黑体" panose="02010609060101010101" charset="-122"/>
                <a:sym typeface="+mn-ea"/>
              </a:rPr>
              <a:t>能否得到人民支持和拥护</a:t>
            </a:r>
            <a:endParaRPr sz="2000" kern="0" spc="7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a:p>
            <a:pPr marL="285750" algn="l" rtl="0" eaLnBrk="0">
              <a:lnSpc>
                <a:spcPct val="100000"/>
              </a:lnSpc>
              <a:spcBef>
                <a:spcPts val="935"/>
              </a:spcBef>
            </a:pPr>
            <a:endParaRPr lang="en-US" altLang="en-US" sz="2000" dirty="0"/>
          </a:p>
          <a:p>
            <a:pPr marL="285750" algn="l" rtl="0" eaLnBrk="0">
              <a:lnSpc>
                <a:spcPct val="99000"/>
              </a:lnSpc>
              <a:spcBef>
                <a:spcPts val="5"/>
              </a:spcBef>
            </a:pPr>
            <a:r>
              <a:rPr sz="2000" kern="0" spc="30" dirty="0">
                <a:solidFill>
                  <a:srgbClr val="C50000">
                    <a:alpha val="100000"/>
                  </a:srgbClr>
                </a:solidFill>
                <a:latin typeface="黑体" panose="02010609060101010101" charset="-122"/>
                <a:ea typeface="黑体" panose="02010609060101010101" charset="-122"/>
                <a:cs typeface="黑体" panose="02010609060101010101" charset="-122"/>
                <a:sym typeface="+mn-ea"/>
              </a:rPr>
              <a:t>●</a:t>
            </a:r>
            <a:r>
              <a:rPr sz="2000" kern="0" spc="100" dirty="0">
                <a:solidFill>
                  <a:srgbClr val="C50000">
                    <a:alpha val="100000"/>
                  </a:srgbClr>
                </a:solidFill>
                <a:latin typeface="黑体" panose="02010609060101010101" charset="-122"/>
                <a:ea typeface="黑体" panose="02010609060101010101" charset="-122"/>
                <a:cs typeface="黑体" panose="02010609060101010101" charset="-122"/>
                <a:sym typeface="+mn-ea"/>
              </a:rPr>
              <a:t> </a:t>
            </a:r>
            <a:r>
              <a:rPr sz="2000"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能否为人类进步事业作出贡献</a:t>
            </a:r>
            <a:endParaRPr lang="zh-CN" altLang="en-US" sz="2000" dirty="0">
              <a:solidFill>
                <a:schemeClr val="bg1"/>
              </a:solidFill>
              <a:latin typeface="Arial" panose="020B0604020202020204"/>
              <a:ea typeface="微软雅黑" panose="020B0503020204020204" pitchFamily="34" charset="-122"/>
              <a:cs typeface="+mn-ea"/>
              <a:sym typeface="+mn-lt"/>
            </a:endParaRPr>
          </a:p>
        </p:txBody>
      </p:sp>
      <p:sp>
        <p:nvSpPr>
          <p:cNvPr id="2" name="文本框 1"/>
          <p:cNvSpPr txBox="1"/>
          <p:nvPr>
            <p:custDataLst>
              <p:tags r:id="rId2"/>
            </p:custDataLst>
          </p:nvPr>
        </p:nvSpPr>
        <p:spPr>
          <a:xfrm>
            <a:off x="1212215" y="452120"/>
            <a:ext cx="7370445" cy="391160"/>
          </a:xfrm>
          <a:prstGeom prst="rect">
            <a:avLst/>
          </a:prstGeom>
          <a:noFill/>
        </p:spPr>
        <p:txBody>
          <a:bodyPr wrap="square" lIns="91438" tIns="45719" rIns="91438" bIns="45719" rtlCol="0">
            <a:spAutoFit/>
          </a:bodyPr>
          <a:p>
            <a:pPr algn="l" rtl="0" eaLnBrk="0">
              <a:lnSpc>
                <a:spcPct val="98000"/>
              </a:lnSpc>
              <a:spcBef>
                <a:spcPts val="0"/>
              </a:spcBef>
            </a:pPr>
            <a:r>
              <a:rPr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rPr>
              <a:t>深刻理解中国式现代化是强国建设</a:t>
            </a:r>
            <a:r>
              <a:rPr sz="2000" b="1" kern="0" spc="-20" dirty="0">
                <a:solidFill>
                  <a:srgbClr val="E40F00">
                    <a:alpha val="100000"/>
                  </a:srgbClr>
                </a:solidFill>
                <a:latin typeface="黑体" panose="02010609060101010101" charset="-122"/>
                <a:ea typeface="黑体" panose="02010609060101010101" charset="-122"/>
                <a:cs typeface="黑体" panose="02010609060101010101" charset="-122"/>
                <a:sym typeface="+mn-ea"/>
              </a:rPr>
              <a:t>、民族复兴的唯一正确道路</a:t>
            </a:r>
            <a:endParaRPr kumimoji="0" lang="zh-CN" altLang="en-US" sz="3200" b="1" i="0" u="none" strike="noStrike" kern="1200" cap="none" spc="0" normalizeH="0" baseline="0" noProof="0" dirty="0">
              <a:ln>
                <a:noFill/>
              </a:ln>
              <a:solidFill>
                <a:srgbClr val="CC161C"/>
              </a:solidFill>
              <a:effectLst/>
              <a:uLnTx/>
              <a:uFillTx/>
              <a:latin typeface="微软雅黑" panose="020B0503020204020204" pitchFamily="34" charset="-122"/>
              <a:ea typeface="微软雅黑" panose="020B0503020204020204" pitchFamily="34" charset="-122"/>
              <a:cs typeface="+mn-cs"/>
            </a:endParaRPr>
          </a:p>
        </p:txBody>
      </p:sp>
      <p:pic>
        <p:nvPicPr>
          <p:cNvPr id="7" name="图片 6"/>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t="33988" r="87957" b="3551"/>
          <a:stretch>
            <a:fillRect/>
          </a:stretch>
        </p:blipFill>
        <p:spPr>
          <a:xfrm>
            <a:off x="0" y="3051175"/>
            <a:ext cx="2099310" cy="3806825"/>
          </a:xfrm>
          <a:prstGeom prst="rect">
            <a:avLst/>
          </a:prstGeom>
        </p:spPr>
      </p:pic>
      <p:pic>
        <p:nvPicPr>
          <p:cNvPr id="3" name="图片 2" descr="C:/Users/xiu'ting/Desktop/d9cb1e75da319d55cec5ad72ee45208.jpgd9cb1e75da319d55cec5ad72ee45208"/>
          <p:cNvPicPr>
            <a:picLocks noChangeAspect="1"/>
          </p:cNvPicPr>
          <p:nvPr>
            <p:custDataLst>
              <p:tags r:id="rId5"/>
            </p:custDataLst>
          </p:nvPr>
        </p:nvPicPr>
        <p:blipFill>
          <a:blip r:embed="rId6"/>
          <a:srcRect l="-6933" t="-5639" r="-4876" b="-17845"/>
          <a:stretch>
            <a:fillRect/>
          </a:stretch>
        </p:blipFill>
        <p:spPr>
          <a:xfrm>
            <a:off x="153035" y="132080"/>
            <a:ext cx="988695" cy="1102360"/>
          </a:xfrm>
          <a:prstGeom prst="rect">
            <a:avLst/>
          </a:prstGeom>
        </p:spPr>
      </p:pic>
      <p:pic>
        <p:nvPicPr>
          <p:cNvPr id="11" name="图片 10"/>
          <p:cNvPicPr>
            <a:picLocks noChangeAspect="1"/>
          </p:cNvPicPr>
          <p:nvPr>
            <p:custDataLst>
              <p:tags r:id="rId7"/>
            </p:custDataLst>
          </p:nvPr>
        </p:nvPicPr>
        <p:blipFill rotWithShape="1">
          <a:blip r:embed="rId8"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pic>
        <p:nvPicPr>
          <p:cNvPr id="13" name="图片 12"/>
          <p:cNvPicPr>
            <a:picLocks noChangeAspect="1"/>
          </p:cNvPicPr>
          <p:nvPr>
            <p:custDataLst>
              <p:tags r:id="rId9"/>
            </p:custDataLst>
          </p:nvPr>
        </p:nvPicPr>
        <p:blipFill rotWithShape="1">
          <a:blip r:embed="rId10"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27" name="图片 26"/>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689511" y="1222075"/>
            <a:ext cx="1409473" cy="10738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trips(downLeft)">
                                      <p:cBhvr>
                                        <p:cTn id="14" dur="500"/>
                                        <p:tgtEl>
                                          <p:spTgt spid="8"/>
                                        </p:tgtEl>
                                      </p:cBhvr>
                                    </p:animEffect>
                                  </p:childTnLst>
                                </p:cTn>
                              </p:par>
                              <p:par>
                                <p:cTn id="15" presetID="10" presetClass="entr" presetSubtype="0"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p:tgtEl>
                                          <p:spTgt spid="10"/>
                                        </p:tgtEl>
                                        <p:attrNameLst>
                                          <p:attrName>ppt_y</p:attrName>
                                        </p:attrNameLst>
                                      </p:cBhvr>
                                      <p:tavLst>
                                        <p:tav tm="0">
                                          <p:val>
                                            <p:strVal val="#ppt_y+#ppt_h*1.125000"/>
                                          </p:val>
                                        </p:tav>
                                        <p:tav tm="100000">
                                          <p:val>
                                            <p:strVal val="#ppt_y"/>
                                          </p:val>
                                        </p:tav>
                                      </p:tavLst>
                                    </p:anim>
                                    <p:animEffect transition="in" filter="wipe(up)">
                                      <p:cBhvr>
                                        <p:cTn id="22" dur="1000"/>
                                        <p:tgtEl>
                                          <p:spTgt spid="10"/>
                                        </p:tgtEl>
                                      </p:cBhvr>
                                    </p:animEffect>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1250"/>
                                        <p:tgtEl>
                                          <p:spTgt spid="12"/>
                                        </p:tgtEl>
                                      </p:cBhvr>
                                    </p:animEffect>
                                  </p:childTnLst>
                                </p:cTn>
                              </p:par>
                            </p:childTnLst>
                          </p:cTn>
                        </p:par>
                        <p:par>
                          <p:cTn id="27" fill="hold">
                            <p:stCondLst>
                              <p:cond delay="3000"/>
                            </p:stCondLst>
                            <p:childTnLst>
                              <p:par>
                                <p:cTn id="28" presetID="2" presetClass="entr" presetSubtype="3"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矩形: 圆角 7"/>
          <p:cNvSpPr/>
          <p:nvPr/>
        </p:nvSpPr>
        <p:spPr>
          <a:xfrm>
            <a:off x="1141730" y="1929765"/>
            <a:ext cx="10088880" cy="2610485"/>
          </a:xfrm>
          <a:prstGeom prst="roundRect">
            <a:avLst>
              <a:gd name="adj" fmla="val 0"/>
            </a:avLst>
          </a:prstGeom>
          <a:noFill/>
          <a:ln w="19050" cap="flat" cmpd="sng" algn="ctr">
            <a:solidFill>
              <a:srgbClr val="CC161C"/>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ndParaRPr>
          </a:p>
        </p:txBody>
      </p:sp>
      <p:sp>
        <p:nvSpPr>
          <p:cNvPr id="9" name="矩形 8"/>
          <p:cNvSpPr/>
          <p:nvPr/>
        </p:nvSpPr>
        <p:spPr>
          <a:xfrm>
            <a:off x="1251585" y="2517775"/>
            <a:ext cx="9866630" cy="1858010"/>
          </a:xfrm>
          <a:prstGeom prst="rect">
            <a:avLst/>
          </a:prstGeom>
        </p:spPr>
        <p:txBody>
          <a:bodyPr wrap="square">
            <a:noAutofit/>
          </a:bodyPr>
          <a:lstStyle/>
          <a:p>
            <a:pPr indent="0" algn="l" rtl="0" eaLnBrk="0" fontAlgn="auto">
              <a:lnSpc>
                <a:spcPct val="88000"/>
              </a:lnSpc>
            </a:pPr>
            <a:r>
              <a:rPr lang="en-US"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lang="en-US" sz="24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sz="24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既有各国现代化的共同特征，更有基于</a:t>
            </a:r>
            <a:r>
              <a:rPr sz="24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自己国情的鲜明特色，是人口规模巨大</a:t>
            </a:r>
            <a:r>
              <a:rPr sz="24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的现代化、全体人民共同富裕的现代化、物质文明和精神文明</a:t>
            </a:r>
            <a:r>
              <a:rPr sz="24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相协调的现代化、人</a:t>
            </a:r>
            <a:r>
              <a:rPr sz="24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与自然和谐共生的现代化、走和平发</a:t>
            </a:r>
            <a:r>
              <a:rPr sz="24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展道路的现代化，为全面建成社会主义现代化强国、实现中华民族伟大复兴指明</a:t>
            </a:r>
            <a:r>
              <a:rPr sz="2400" kern="0" spc="-20" dirty="0">
                <a:solidFill>
                  <a:srgbClr val="000000">
                    <a:alpha val="100000"/>
                  </a:srgbClr>
                </a:solidFill>
                <a:latin typeface="黑体" panose="02010609060101010101" charset="-122"/>
                <a:ea typeface="黑体" panose="02010609060101010101" charset="-122"/>
                <a:cs typeface="黑体" panose="02010609060101010101" charset="-122"/>
                <a:sym typeface="+mn-ea"/>
              </a:rPr>
              <a:t>了一条康庄大道。</a:t>
            </a:r>
            <a:endParaRPr lang="zh-CN" altLang="en-US" sz="2400" dirty="0">
              <a:solidFill>
                <a:prstClr val="black">
                  <a:lumMod val="95000"/>
                  <a:lumOff val="5000"/>
                </a:prst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矩形: 圆角 6"/>
          <p:cNvSpPr/>
          <p:nvPr/>
        </p:nvSpPr>
        <p:spPr>
          <a:xfrm>
            <a:off x="1816088" y="1595119"/>
            <a:ext cx="8661400" cy="638943"/>
          </a:xfrm>
          <a:prstGeom prst="roundRect">
            <a:avLst/>
          </a:prstGeom>
          <a:solidFill>
            <a:srgbClr val="CC161C"/>
          </a:solidFill>
          <a:ln w="12700" cap="flat" cmpd="sng" algn="ctr">
            <a:noFill/>
            <a:prstDash val="solid"/>
            <a:miter lim="800000"/>
          </a:ln>
          <a:effectLst/>
        </p:spPr>
        <p:txBody>
          <a:bodyPr rtlCol="0" anchor="ctr"/>
          <a:lstStyle/>
          <a:p>
            <a:pPr lvl="0" algn="ctr" defTabSz="914400"/>
            <a:r>
              <a:rPr lang="zh-CN" altLang="en-US" sz="2400" b="1" kern="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中国式现代化扎根中国大地，切合中国实际</a:t>
            </a:r>
            <a:endParaRPr kumimoji="0" lang="zh-CN" altLang="en-US"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 name="文本框 1"/>
          <p:cNvSpPr txBox="1"/>
          <p:nvPr>
            <p:custDataLst>
              <p:tags r:id="rId2"/>
            </p:custDataLst>
          </p:nvPr>
        </p:nvSpPr>
        <p:spPr>
          <a:xfrm>
            <a:off x="1212215" y="452120"/>
            <a:ext cx="7370445" cy="391160"/>
          </a:xfrm>
          <a:prstGeom prst="rect">
            <a:avLst/>
          </a:prstGeom>
          <a:noFill/>
        </p:spPr>
        <p:txBody>
          <a:bodyPr wrap="square" lIns="91438" tIns="45719" rIns="91438" bIns="45719" rtlCol="0">
            <a:spAutoFit/>
          </a:bodyPr>
          <a:p>
            <a:pPr algn="l" rtl="0" eaLnBrk="0">
              <a:lnSpc>
                <a:spcPct val="98000"/>
              </a:lnSpc>
              <a:spcBef>
                <a:spcPts val="0"/>
              </a:spcBef>
            </a:pPr>
            <a:r>
              <a:rPr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rPr>
              <a:t>深刻理解中国式现代化是强国建设</a:t>
            </a:r>
            <a:r>
              <a:rPr sz="2000" b="1" kern="0" spc="-20" dirty="0">
                <a:solidFill>
                  <a:srgbClr val="E40F00">
                    <a:alpha val="100000"/>
                  </a:srgbClr>
                </a:solidFill>
                <a:latin typeface="黑体" panose="02010609060101010101" charset="-122"/>
                <a:ea typeface="黑体" panose="02010609060101010101" charset="-122"/>
                <a:cs typeface="黑体" panose="02010609060101010101" charset="-122"/>
                <a:sym typeface="+mn-ea"/>
              </a:rPr>
              <a:t>、民族复兴的唯一正确道路</a:t>
            </a:r>
            <a:endParaRPr kumimoji="0" lang="zh-CN" altLang="en-US" sz="3200" b="1" i="0" u="none" strike="noStrike" kern="1200" cap="none" spc="0" normalizeH="0" baseline="0" noProof="0" dirty="0">
              <a:ln>
                <a:noFill/>
              </a:ln>
              <a:solidFill>
                <a:srgbClr val="CC161C"/>
              </a:solidFill>
              <a:effectLst/>
              <a:uLnTx/>
              <a:uFillTx/>
              <a:latin typeface="微软雅黑" panose="020B0503020204020204" pitchFamily="34" charset="-122"/>
              <a:ea typeface="微软雅黑" panose="020B0503020204020204" pitchFamily="34" charset="-122"/>
              <a:cs typeface="+mn-cs"/>
            </a:endParaRPr>
          </a:p>
        </p:txBody>
      </p:sp>
      <p:pic>
        <p:nvPicPr>
          <p:cNvPr id="3" name="图片 2"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pic>
        <p:nvPicPr>
          <p:cNvPr id="11" name="图片 10"/>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l="14279" t="70861" r="14110"/>
          <a:stretch>
            <a:fillRect/>
          </a:stretch>
        </p:blipFill>
        <p:spPr>
          <a:xfrm>
            <a:off x="1679330" y="5081954"/>
            <a:ext cx="8730761" cy="1776046"/>
          </a:xfrm>
          <a:prstGeom prst="rect">
            <a:avLst/>
          </a:prstGeom>
        </p:spPr>
      </p:pic>
      <p:pic>
        <p:nvPicPr>
          <p:cNvPr id="7" name="图片 6"/>
          <p:cNvPicPr>
            <a:picLocks noChangeAspect="1"/>
          </p:cNvPicPr>
          <p:nvPr>
            <p:custDataLst>
              <p:tags r:id="rId7"/>
            </p:custDataLst>
          </p:nvPr>
        </p:nvPicPr>
        <p:blipFill rotWithShape="1">
          <a:blip r:embed="rId8"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12" name="图片 11"/>
          <p:cNvPicPr>
            <a:picLocks noChangeAspect="1"/>
          </p:cNvPicPr>
          <p:nvPr>
            <p:custDataLst>
              <p:tags r:id="rId9"/>
            </p:custDataLst>
          </p:nvPr>
        </p:nvPicPr>
        <p:blipFill rotWithShape="1">
          <a:blip r:embed="rId6"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7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p:tgtEl>
                                          <p:spTgt spid="9"/>
                                        </p:tgtEl>
                                        <p:attrNameLst>
                                          <p:attrName>ppt_y</p:attrName>
                                        </p:attrNameLst>
                                      </p:cBhvr>
                                      <p:tavLst>
                                        <p:tav tm="0">
                                          <p:val>
                                            <p:strVal val="#ppt_y+#ppt_h*1.125000"/>
                                          </p:val>
                                        </p:tav>
                                        <p:tav tm="100000">
                                          <p:val>
                                            <p:strVal val="#ppt_y"/>
                                          </p:val>
                                        </p:tav>
                                      </p:tavLst>
                                    </p:anim>
                                    <p:animEffect transition="in" filter="wipe(up)">
                                      <p:cBhvr>
                                        <p:cTn id="23" dur="1000"/>
                                        <p:tgtEl>
                                          <p:spTgt spid="9"/>
                                        </p:tgtEl>
                                      </p:cBhvr>
                                    </p:animEffect>
                                  </p:childTnLst>
                                </p:cTn>
                              </p:par>
                            </p:childTnLst>
                          </p:cTn>
                        </p:par>
                        <p:par>
                          <p:cTn id="24" fill="hold">
                            <p:stCondLst>
                              <p:cond delay="2500"/>
                            </p:stCondLst>
                            <p:childTnLst>
                              <p:par>
                                <p:cTn id="25" presetID="2" presetClass="entr" presetSubtype="3"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0"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415790" y="1442720"/>
            <a:ext cx="6383655" cy="705485"/>
          </a:xfrm>
          <a:prstGeom prst="rect">
            <a:avLst/>
          </a:prstGeom>
        </p:spPr>
        <p:txBody>
          <a:bodyPr wrap="square" lIns="91418" tIns="45718" rIns="91418" bIns="45718">
            <a:spAutoFit/>
          </a:bodyPr>
          <a:lstStyle/>
          <a:p>
            <a:pPr defTabSz="914400"/>
            <a:r>
              <a:rPr lang="zh-CN" altLang="en-US" sz="4000" b="1">
                <a:solidFill>
                  <a:srgbClr val="CC161C"/>
                </a:solidFill>
                <a:latin typeface="微软雅黑" panose="020B0503020204020204" pitchFamily="34" charset="-122"/>
                <a:ea typeface="微软雅黑" panose="020B0503020204020204" pitchFamily="34" charset="-122"/>
                <a:cs typeface="+mn-ea"/>
                <a:sym typeface="+mn-ea"/>
              </a:rPr>
              <a:t>中国式现代化</a:t>
            </a:r>
            <a:endParaRPr lang="zh-CN" altLang="en-US" sz="4000" b="1" dirty="0">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10" name="矩形: 圆角 13"/>
          <p:cNvSpPr/>
          <p:nvPr/>
        </p:nvSpPr>
        <p:spPr>
          <a:xfrm>
            <a:off x="1061916" y="2482836"/>
            <a:ext cx="781021" cy="781021"/>
          </a:xfrm>
          <a:prstGeom prst="roundRect">
            <a:avLst>
              <a:gd name="adj" fmla="val 50000"/>
            </a:avLst>
          </a:prstGeom>
          <a:solidFill>
            <a:srgbClr val="CC161C"/>
          </a:solidFill>
          <a:ln w="12700" cap="flat" cmpd="sng" algn="ctr">
            <a:noFill/>
            <a:prstDash val="solid"/>
            <a:miter lim="800000"/>
          </a:ln>
          <a:effectLst/>
        </p:spPr>
        <p:txBody>
          <a:bodyPr lIns="91418" tIns="45718" rIns="91418" bIns="45718" rtlCol="0" anchor="ctr"/>
          <a:lstStyle/>
          <a:p>
            <a:pPr algn="ctr" defTabSz="914400">
              <a:defRPr/>
            </a:pPr>
            <a:r>
              <a:rPr lang="en-US" altLang="zh-CN" sz="3100" b="1" kern="0" dirty="0">
                <a:solidFill>
                  <a:schemeClr val="bg1"/>
                </a:solidFill>
                <a:latin typeface="微软雅黑" panose="020B0503020204020204" pitchFamily="34" charset="-122"/>
                <a:ea typeface="微软雅黑" panose="020B0503020204020204" pitchFamily="34" charset="-122"/>
                <a:cs typeface="+mn-ea"/>
                <a:sym typeface="+mn-lt"/>
              </a:rPr>
              <a:t>1</a:t>
            </a:r>
            <a:endParaRPr lang="zh-CN" altLang="en-US" sz="31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 name="矩形: 圆角 14"/>
          <p:cNvSpPr/>
          <p:nvPr/>
        </p:nvSpPr>
        <p:spPr>
          <a:xfrm>
            <a:off x="1061916" y="3867095"/>
            <a:ext cx="781021" cy="781021"/>
          </a:xfrm>
          <a:prstGeom prst="roundRect">
            <a:avLst>
              <a:gd name="adj" fmla="val 50000"/>
            </a:avLst>
          </a:prstGeom>
          <a:solidFill>
            <a:srgbClr val="CC161C"/>
          </a:solidFill>
          <a:ln w="12700" cap="flat" cmpd="sng" algn="ctr">
            <a:noFill/>
            <a:prstDash val="solid"/>
            <a:miter lim="800000"/>
          </a:ln>
          <a:effectLst/>
        </p:spPr>
        <p:txBody>
          <a:bodyPr lIns="91418" tIns="45718" rIns="91418" bIns="45718" rtlCol="0" anchor="ctr"/>
          <a:lstStyle/>
          <a:p>
            <a:pPr algn="ctr" defTabSz="914400">
              <a:defRPr/>
            </a:pPr>
            <a:r>
              <a:rPr lang="en-US" altLang="zh-CN" sz="3100" b="1" kern="0" dirty="0">
                <a:solidFill>
                  <a:schemeClr val="bg1"/>
                </a:solidFill>
                <a:latin typeface="微软雅黑" panose="020B0503020204020204" pitchFamily="34" charset="-122"/>
                <a:ea typeface="微软雅黑" panose="020B0503020204020204" pitchFamily="34" charset="-122"/>
                <a:cs typeface="+mn-ea"/>
                <a:sym typeface="+mn-lt"/>
              </a:rPr>
              <a:t>2</a:t>
            </a:r>
            <a:endParaRPr lang="zh-CN" altLang="en-US" sz="31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2" name="箭头: V 形 20"/>
          <p:cNvSpPr/>
          <p:nvPr/>
        </p:nvSpPr>
        <p:spPr>
          <a:xfrm>
            <a:off x="2108063" y="2676751"/>
            <a:ext cx="389412" cy="389412"/>
          </a:xfrm>
          <a:prstGeom prst="chevron">
            <a:avLst/>
          </a:prstGeom>
          <a:solidFill>
            <a:srgbClr val="CC161C"/>
          </a:solidFill>
          <a:ln w="12700" cap="flat" cmpd="sng" algn="ctr">
            <a:noFill/>
            <a:prstDash val="solid"/>
            <a:miter lim="800000"/>
          </a:ln>
          <a:effectLst/>
        </p:spPr>
        <p:txBody>
          <a:bodyPr lIns="91418" tIns="45718" rIns="91418" bIns="45718" rtlCol="0" anchor="ctr"/>
          <a:lstStyle/>
          <a:p>
            <a:pPr algn="ctr" defTabSz="914400">
              <a:defRPr/>
            </a:pPr>
            <a:endParaRPr lang="zh-CN" altLang="en-US" sz="1800" kern="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3" name="箭头: V 形 21"/>
          <p:cNvSpPr/>
          <p:nvPr/>
        </p:nvSpPr>
        <p:spPr>
          <a:xfrm>
            <a:off x="2107428" y="4056874"/>
            <a:ext cx="389412" cy="389412"/>
          </a:xfrm>
          <a:prstGeom prst="chevron">
            <a:avLst/>
          </a:prstGeom>
          <a:solidFill>
            <a:srgbClr val="CC161C"/>
          </a:solidFill>
          <a:ln w="12700" cap="flat" cmpd="sng" algn="ctr">
            <a:noFill/>
            <a:prstDash val="solid"/>
            <a:miter lim="800000"/>
          </a:ln>
          <a:effectLst/>
        </p:spPr>
        <p:txBody>
          <a:bodyPr lIns="91418" tIns="45718" rIns="91418" bIns="45718" rtlCol="0" anchor="ctr"/>
          <a:lstStyle/>
          <a:p>
            <a:pPr algn="ctr" defTabSz="914400">
              <a:defRPr/>
            </a:pPr>
            <a:endParaRPr lang="zh-CN" altLang="en-US" sz="1800" kern="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6" name="矩形 15"/>
          <p:cNvSpPr/>
          <p:nvPr/>
        </p:nvSpPr>
        <p:spPr>
          <a:xfrm>
            <a:off x="2496820" y="2475230"/>
            <a:ext cx="8568055" cy="1109980"/>
          </a:xfrm>
          <a:prstGeom prst="rect">
            <a:avLst/>
          </a:prstGeom>
        </p:spPr>
        <p:txBody>
          <a:bodyPr wrap="square" lIns="91418" tIns="45718" rIns="91418" bIns="45718">
            <a:noAutofit/>
          </a:bodyPr>
          <a:lstStyle/>
          <a:p>
            <a:pPr marL="381000" algn="l" rtl="0" eaLnBrk="0">
              <a:lnSpc>
                <a:spcPct val="85000"/>
              </a:lnSpc>
            </a:pPr>
            <a:r>
              <a:rPr sz="28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中国式现代化走得通、行得稳，关键在于理论上</a:t>
            </a:r>
            <a:r>
              <a:rPr sz="2800" kern="0" spc="-120" dirty="0">
                <a:solidFill>
                  <a:srgbClr val="000000">
                    <a:alpha val="100000"/>
                  </a:srgbClr>
                </a:solidFill>
                <a:latin typeface="黑体" panose="02010609060101010101" charset="-122"/>
                <a:ea typeface="黑体" panose="02010609060101010101" charset="-122"/>
                <a:cs typeface="黑体" panose="02010609060101010101" charset="-122"/>
                <a:sym typeface="+mn-ea"/>
              </a:rPr>
              <a:t>立得住、真管用。</a:t>
            </a:r>
            <a:endParaRPr lang="en-US" altLang="en-US" sz="2800" dirty="0"/>
          </a:p>
          <a:p>
            <a:pPr marL="381000" algn="l" rtl="0" eaLnBrk="0">
              <a:lnSpc>
                <a:spcPct val="85000"/>
              </a:lnSpc>
              <a:spcBef>
                <a:spcPts val="980"/>
              </a:spcBef>
            </a:pPr>
            <a:endParaRPr lang="zh-CN" altLang="en-US" sz="2800" kern="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17" name="矩形 16"/>
          <p:cNvSpPr/>
          <p:nvPr/>
        </p:nvSpPr>
        <p:spPr>
          <a:xfrm>
            <a:off x="2498090" y="3867150"/>
            <a:ext cx="8480425" cy="1240790"/>
          </a:xfrm>
          <a:prstGeom prst="rect">
            <a:avLst/>
          </a:prstGeom>
        </p:spPr>
        <p:txBody>
          <a:bodyPr wrap="square" lIns="91418" tIns="45718" rIns="91418" bIns="45718">
            <a:noAutofit/>
          </a:bodyPr>
          <a:lstStyle/>
          <a:p>
            <a:pPr marL="381000" algn="l" rtl="0" eaLnBrk="0">
              <a:lnSpc>
                <a:spcPct val="85000"/>
              </a:lnSpc>
              <a:spcBef>
                <a:spcPts val="980"/>
              </a:spcBef>
            </a:pPr>
            <a:r>
              <a:rPr sz="28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中国式现代化走得通、行得稳，经过了实践的充</a:t>
            </a:r>
            <a:r>
              <a:rPr sz="2800" kern="0" spc="-90" dirty="0">
                <a:solidFill>
                  <a:srgbClr val="000000">
                    <a:alpha val="100000"/>
                  </a:srgbClr>
                </a:solidFill>
                <a:latin typeface="黑体" panose="02010609060101010101" charset="-122"/>
                <a:ea typeface="黑体" panose="02010609060101010101" charset="-122"/>
                <a:cs typeface="黑体" panose="02010609060101010101" charset="-122"/>
                <a:sym typeface="+mn-ea"/>
              </a:rPr>
              <a:t>分检验和历史的有力论证。</a:t>
            </a:r>
            <a:endParaRPr lang="zh-CN" altLang="en-US" sz="2800" kern="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2" name="文本框 1"/>
          <p:cNvSpPr txBox="1"/>
          <p:nvPr>
            <p:custDataLst>
              <p:tags r:id="rId1"/>
            </p:custDataLst>
          </p:nvPr>
        </p:nvSpPr>
        <p:spPr>
          <a:xfrm>
            <a:off x="1212215" y="452120"/>
            <a:ext cx="7370445" cy="391160"/>
          </a:xfrm>
          <a:prstGeom prst="rect">
            <a:avLst/>
          </a:prstGeom>
          <a:noFill/>
        </p:spPr>
        <p:txBody>
          <a:bodyPr wrap="square" lIns="91438" tIns="45719" rIns="91438" bIns="45719" rtlCol="0">
            <a:spAutoFit/>
          </a:bodyPr>
          <a:p>
            <a:pPr algn="l" rtl="0" eaLnBrk="0">
              <a:lnSpc>
                <a:spcPct val="98000"/>
              </a:lnSpc>
              <a:spcBef>
                <a:spcPts val="0"/>
              </a:spcBef>
            </a:pPr>
            <a:r>
              <a:rPr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rPr>
              <a:t>深刻理解中国式现代化是强国建设</a:t>
            </a:r>
            <a:r>
              <a:rPr sz="2000" b="1" kern="0" spc="-20" dirty="0">
                <a:solidFill>
                  <a:srgbClr val="E40F00">
                    <a:alpha val="100000"/>
                  </a:srgbClr>
                </a:solidFill>
                <a:latin typeface="黑体" panose="02010609060101010101" charset="-122"/>
                <a:ea typeface="黑体" panose="02010609060101010101" charset="-122"/>
                <a:cs typeface="黑体" panose="02010609060101010101" charset="-122"/>
                <a:sym typeface="+mn-ea"/>
              </a:rPr>
              <a:t>、民族复兴的唯一正确道路</a:t>
            </a:r>
            <a:endParaRPr kumimoji="0" lang="zh-CN" altLang="en-US" sz="3200" b="1" i="0" u="none" strike="noStrike" kern="1200" cap="none" spc="0" normalizeH="0" baseline="0" noProof="0" dirty="0">
              <a:ln>
                <a:noFill/>
              </a:ln>
              <a:solidFill>
                <a:srgbClr val="CC161C"/>
              </a:solidFill>
              <a:effectLst/>
              <a:uLnTx/>
              <a:uFillTx/>
              <a:latin typeface="微软雅黑" panose="020B0503020204020204" pitchFamily="34" charset="-122"/>
              <a:ea typeface="微软雅黑" panose="020B0503020204020204" pitchFamily="34" charset="-122"/>
              <a:cs typeface="+mn-cs"/>
            </a:endParaRPr>
          </a:p>
        </p:txBody>
      </p:sp>
      <p:pic>
        <p:nvPicPr>
          <p:cNvPr id="3" name="图片 2" descr="C:/Users/xiu'ting/Desktop/d9cb1e75da319d55cec5ad72ee45208.jpgd9cb1e75da319d55cec5ad72ee45208"/>
          <p:cNvPicPr>
            <a:picLocks noChangeAspect="1"/>
          </p:cNvPicPr>
          <p:nvPr>
            <p:custDataLst>
              <p:tags r:id="rId2"/>
            </p:custDataLst>
          </p:nvPr>
        </p:nvPicPr>
        <p:blipFill>
          <a:blip r:embed="rId3"/>
          <a:srcRect l="-6933" t="-5639" r="-4876" b="-17845"/>
          <a:stretch>
            <a:fillRect/>
          </a:stretch>
        </p:blipFill>
        <p:spPr>
          <a:xfrm>
            <a:off x="153035" y="132080"/>
            <a:ext cx="988695" cy="1102360"/>
          </a:xfrm>
          <a:prstGeom prst="rect">
            <a:avLst/>
          </a:prstGeom>
        </p:spPr>
      </p:pic>
      <p:pic>
        <p:nvPicPr>
          <p:cNvPr id="14" name="图片 13"/>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pic>
        <p:nvPicPr>
          <p:cNvPr id="20" name="图片 19"/>
          <p:cNvPicPr>
            <a:picLocks noChangeAspect="1"/>
          </p:cNvPicPr>
          <p:nvPr>
            <p:custDataLst>
              <p:tags r:id="rId6"/>
            </p:custDataLst>
          </p:nvPr>
        </p:nvPicPr>
        <p:blipFill rotWithShape="1">
          <a:blip r:embed="rId5" cstate="print">
            <a:extLst>
              <a:ext uri="{28A0092B-C50C-407E-A947-70E740481C1C}">
                <a14:useLocalDpi xmlns:a14="http://schemas.microsoft.com/office/drawing/2010/main" val="0"/>
              </a:ext>
            </a:extLst>
          </a:blip>
          <a:srcRect l="14279" t="70861" r="14110"/>
          <a:stretch>
            <a:fillRect/>
          </a:stretch>
        </p:blipFill>
        <p:spPr>
          <a:xfrm>
            <a:off x="1679330" y="5081954"/>
            <a:ext cx="8730761" cy="1776046"/>
          </a:xfrm>
          <a:prstGeom prst="rect">
            <a:avLst/>
          </a:prstGeom>
        </p:spPr>
      </p:pic>
      <p:pic>
        <p:nvPicPr>
          <p:cNvPr id="18" name="图片 17"/>
          <p:cNvPicPr>
            <a:picLocks noChangeAspect="1"/>
          </p:cNvPicPr>
          <p:nvPr>
            <p:custDataLst>
              <p:tags r:id="rId7"/>
            </p:custDataLst>
          </p:nvPr>
        </p:nvPicPr>
        <p:blipFill rotWithShape="1">
          <a:blip r:embed="rId8"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Effect transition="in" filter="fade">
                                      <p:cBhvr>
                                        <p:cTn id="12" dur="750"/>
                                        <p:tgtEl>
                                          <p:spTgt spid="10"/>
                                        </p:tgtEl>
                                      </p:cBhvr>
                                    </p:animEffect>
                                  </p:childTnLst>
                                </p:cTn>
                              </p:par>
                              <p:par>
                                <p:cTn id="13" presetID="53" presetClass="entr" presetSubtype="16"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750" fill="hold"/>
                                        <p:tgtEl>
                                          <p:spTgt spid="11"/>
                                        </p:tgtEl>
                                        <p:attrNameLst>
                                          <p:attrName>ppt_w</p:attrName>
                                        </p:attrNameLst>
                                      </p:cBhvr>
                                      <p:tavLst>
                                        <p:tav tm="0">
                                          <p:val>
                                            <p:fltVal val="0"/>
                                          </p:val>
                                        </p:tav>
                                        <p:tav tm="100000">
                                          <p:val>
                                            <p:strVal val="#ppt_w"/>
                                          </p:val>
                                        </p:tav>
                                      </p:tavLst>
                                    </p:anim>
                                    <p:anim calcmode="lin" valueType="num">
                                      <p:cBhvr>
                                        <p:cTn id="16" dur="750" fill="hold"/>
                                        <p:tgtEl>
                                          <p:spTgt spid="11"/>
                                        </p:tgtEl>
                                        <p:attrNameLst>
                                          <p:attrName>ppt_h</p:attrName>
                                        </p:attrNameLst>
                                      </p:cBhvr>
                                      <p:tavLst>
                                        <p:tav tm="0">
                                          <p:val>
                                            <p:fltVal val="0"/>
                                          </p:val>
                                        </p:tav>
                                        <p:tav tm="100000">
                                          <p:val>
                                            <p:strVal val="#ppt_h"/>
                                          </p:val>
                                        </p:tav>
                                      </p:tavLst>
                                    </p:anim>
                                    <p:animEffect transition="in" filter="fade">
                                      <p:cBhvr>
                                        <p:cTn id="17" dur="750"/>
                                        <p:tgtEl>
                                          <p:spTgt spid="11"/>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bldLvl="0" animBg="1"/>
      <p:bldP spid="12" grpId="0" animBg="1"/>
      <p:bldP spid="13" grpId="0" bldLvl="0"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pic>
        <p:nvPicPr>
          <p:cNvPr id="8" name="图片 7" descr="Nipic_4268027_20150724132014183237.png"/>
          <p:cNvPicPr>
            <a:picLocks noChangeAspect="1"/>
          </p:cNvPicPr>
          <p:nvPr/>
        </p:nvPicPr>
        <p:blipFill>
          <a:blip r:embed="rId2" cstate="print"/>
          <a:stretch>
            <a:fillRect/>
          </a:stretch>
        </p:blipFill>
        <p:spPr>
          <a:xfrm>
            <a:off x="525378" y="1582304"/>
            <a:ext cx="3944853" cy="2446421"/>
          </a:xfrm>
          <a:prstGeom prst="rect">
            <a:avLst/>
          </a:prstGeom>
        </p:spPr>
      </p:pic>
      <p:sp>
        <p:nvSpPr>
          <p:cNvPr id="9" name="矩形 8"/>
          <p:cNvSpPr/>
          <p:nvPr/>
        </p:nvSpPr>
        <p:spPr>
          <a:xfrm>
            <a:off x="1916361" y="2659326"/>
            <a:ext cx="1498803" cy="767080"/>
          </a:xfrm>
          <a:prstGeom prst="rect">
            <a:avLst/>
          </a:prstGeom>
        </p:spPr>
        <p:txBody>
          <a:bodyPr wrap="square" lIns="91438" tIns="45719" rIns="91438" bIns="45719">
            <a:spAutoFit/>
          </a:bodyPr>
          <a:lstStyle/>
          <a:p>
            <a:pPr algn="ctr" defTabSz="914400">
              <a:defRPr/>
            </a:pPr>
            <a:endParaRPr lang="zh-CN" altLang="en-US" sz="4400" b="1" kern="0" dirty="0">
              <a:solidFill>
                <a:schemeClr val="bg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2497805" y="4001474"/>
            <a:ext cx="576000" cy="0"/>
          </a:xfrm>
          <a:prstGeom prst="line">
            <a:avLst/>
          </a:prstGeom>
          <a:noFill/>
          <a:ln w="25400" cap="rnd" cmpd="sng" algn="ctr">
            <a:solidFill>
              <a:schemeClr val="bg1"/>
            </a:solidFill>
            <a:prstDash val="solid"/>
            <a:miter lim="800000"/>
          </a:ln>
          <a:effectLst/>
        </p:spPr>
      </p:cxnSp>
      <p:sp>
        <p:nvSpPr>
          <p:cNvPr id="11" name="矩形 10"/>
          <p:cNvSpPr/>
          <p:nvPr/>
        </p:nvSpPr>
        <p:spPr bwMode="auto">
          <a:xfrm>
            <a:off x="4021455" y="1343025"/>
            <a:ext cx="6403975" cy="3195955"/>
          </a:xfrm>
          <a:prstGeom prst="rect">
            <a:avLst/>
          </a:prstGeom>
          <a:noFill/>
          <a:ln w="9525" cap="flat" cmpd="sng" algn="ctr">
            <a:solidFill>
              <a:srgbClr val="CC161C"/>
            </a:solidFill>
            <a:prstDash val="solid"/>
            <a:round/>
            <a:headEnd type="none" w="med" len="med"/>
            <a:tailEnd type="none" w="med" len="med"/>
          </a:ln>
          <a:effectLst/>
        </p:spPr>
        <p:txBody>
          <a:bodyPr vert="horz" wrap="square" lIns="91402" tIns="45702" rIns="91402" bIns="45702" numCol="1" rtlCol="0" anchor="t" anchorCtr="0" compatLnSpc="1"/>
          <a:lstStyle/>
          <a:p>
            <a:pPr defTabSz="913765" fontAlgn="base">
              <a:spcBef>
                <a:spcPct val="0"/>
              </a:spcBef>
              <a:spcAft>
                <a:spcPct val="0"/>
              </a:spcAft>
              <a:defRPr/>
            </a:pPr>
            <a:endParaRPr lang="zh-CN" altLang="en-US" sz="1700" kern="0">
              <a:solidFill>
                <a:srgbClr val="BC0000"/>
              </a:solidFill>
              <a:latin typeface="+mj-ea"/>
              <a:ea typeface="+mj-ea"/>
            </a:endParaRPr>
          </a:p>
        </p:txBody>
      </p:sp>
      <p:sp>
        <p:nvSpPr>
          <p:cNvPr id="12" name="矩形 11"/>
          <p:cNvSpPr/>
          <p:nvPr/>
        </p:nvSpPr>
        <p:spPr>
          <a:xfrm>
            <a:off x="4021455" y="1170940"/>
            <a:ext cx="6403340" cy="3270250"/>
          </a:xfrm>
          <a:prstGeom prst="rect">
            <a:avLst/>
          </a:prstGeom>
        </p:spPr>
        <p:txBody>
          <a:bodyPr wrap="square" lIns="91438" tIns="45719" rIns="91438" bIns="45719">
            <a:noAutofit/>
          </a:bodyPr>
          <a:lstStyle/>
          <a:p>
            <a:pPr algn="just" defTabSz="914400">
              <a:lnSpc>
                <a:spcPct val="180000"/>
              </a:lnSpc>
              <a:buClrTx/>
              <a:buSzTx/>
              <a:buFontTx/>
            </a:pPr>
            <a:r>
              <a:rPr lang="en-US" altLang="zh-CN" sz="2000" dirty="0">
                <a:solidFill>
                  <a:prstClr val="black">
                    <a:lumMod val="95000"/>
                    <a:lumOff val="5000"/>
                  </a:prstClr>
                </a:solidFill>
                <a:latin typeface="微软雅黑" panose="020B0503020204020204" pitchFamily="34" charset="-122"/>
                <a:ea typeface="微软雅黑" panose="020B0503020204020204" pitchFamily="34" charset="-122"/>
                <a:sym typeface="+mn-ea"/>
              </a:rPr>
              <a:t>      </a:t>
            </a:r>
            <a:r>
              <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sym typeface="+mn-ea"/>
              </a:rPr>
              <a:t>大道如砥，行者无疆。回望过往的奋斗路，眺望前方的奋进路，更容易深刻认识到"方向决定前途，道路决定命运"的哲理，激扬起"志不改、道不变的坚定"。从大历史观角度看， 一个十亿级人口规模、百万亿级经济体量的东方大国锚定奋斗目标行稳致远，在中华民族发展史乃至人类文明发展史上都具有划时代意义。</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35" y="4999355"/>
            <a:ext cx="12191365" cy="881380"/>
          </a:xfrm>
          <a:prstGeom prst="rect">
            <a:avLst/>
          </a:prstGeom>
          <a:noFill/>
        </p:spPr>
        <p:txBody>
          <a:bodyPr wrap="square" rtlCol="0" anchor="t">
            <a:noAutofit/>
          </a:bodyPr>
          <a:p>
            <a:pPr marL="12700" algn="l" rtl="0" eaLnBrk="0">
              <a:lnSpc>
                <a:spcPct val="85000"/>
              </a:lnSpc>
            </a:pPr>
            <a:r>
              <a:rPr lang="en-US" sz="2000" b="1" kern="0" spc="110" dirty="0">
                <a:solidFill>
                  <a:srgbClr val="000000">
                    <a:alpha val="100000"/>
                  </a:srgbClr>
                </a:solidFill>
                <a:latin typeface="仿宋" panose="02010609060101010101" charset="-122"/>
                <a:ea typeface="仿宋" panose="02010609060101010101" charset="-122"/>
                <a:cs typeface="黑体" panose="02010609060101010101" charset="-122"/>
                <a:sym typeface="+mn-ea"/>
              </a:rPr>
              <a:t>    </a:t>
            </a:r>
            <a:r>
              <a:rPr sz="2400" b="1" kern="0" spc="110" dirty="0">
                <a:solidFill>
                  <a:srgbClr val="000000">
                    <a:alpha val="100000"/>
                  </a:srgbClr>
                </a:solidFill>
                <a:latin typeface="仿宋" panose="02010609060101010101" charset="-122"/>
                <a:ea typeface="仿宋" panose="02010609060101010101" charset="-122"/>
                <a:cs typeface="黑体" panose="02010609060101010101" charset="-122"/>
                <a:sym typeface="+mn-ea"/>
              </a:rPr>
              <a:t>我们一定要增强道路自信、理论自信、制度自信、文化自信，矢志不渝</a:t>
            </a:r>
            <a:r>
              <a:rPr sz="2400" b="1" kern="0" spc="90" dirty="0">
                <a:solidFill>
                  <a:srgbClr val="000000">
                    <a:alpha val="100000"/>
                  </a:srgbClr>
                </a:solidFill>
                <a:latin typeface="仿宋" panose="02010609060101010101" charset="-122"/>
                <a:ea typeface="仿宋" panose="02010609060101010101" charset="-122"/>
                <a:cs typeface="黑体" panose="02010609060101010101" charset="-122"/>
                <a:sym typeface="+mn-ea"/>
              </a:rPr>
              <a:t>沿着中国式现代化这条强国建设、民族复兴</a:t>
            </a:r>
            <a:r>
              <a:rPr sz="2400" b="1" kern="0" spc="80" dirty="0">
                <a:solidFill>
                  <a:srgbClr val="000000">
                    <a:alpha val="100000"/>
                  </a:srgbClr>
                </a:solidFill>
                <a:latin typeface="仿宋" panose="02010609060101010101" charset="-122"/>
                <a:ea typeface="仿宋" panose="02010609060101010101" charset="-122"/>
                <a:cs typeface="黑体" panose="02010609060101010101" charset="-122"/>
                <a:sym typeface="+mn-ea"/>
              </a:rPr>
              <a:t>的唯一正确道路奋勇前进。</a:t>
            </a:r>
            <a:endParaRPr lang="zh-CN" altLang="en-US" sz="2400" b="1" kern="0" spc="80" dirty="0">
              <a:solidFill>
                <a:srgbClr val="000000">
                  <a:alpha val="100000"/>
                </a:srgbClr>
              </a:solidFill>
              <a:latin typeface="仿宋" panose="02010609060101010101" charset="-122"/>
              <a:ea typeface="仿宋" panose="02010609060101010101" charset="-122"/>
              <a:cs typeface="黑体" panose="02010609060101010101" charset="-122"/>
              <a:sym typeface="+mn-ea"/>
            </a:endParaRPr>
          </a:p>
        </p:txBody>
      </p:sp>
      <p:sp>
        <p:nvSpPr>
          <p:cNvPr id="3" name="文本框 2"/>
          <p:cNvSpPr txBox="1"/>
          <p:nvPr>
            <p:custDataLst>
              <p:tags r:id="rId3"/>
            </p:custDataLst>
          </p:nvPr>
        </p:nvSpPr>
        <p:spPr>
          <a:xfrm>
            <a:off x="1212215" y="452120"/>
            <a:ext cx="7370445" cy="391160"/>
          </a:xfrm>
          <a:prstGeom prst="rect">
            <a:avLst/>
          </a:prstGeom>
          <a:noFill/>
        </p:spPr>
        <p:txBody>
          <a:bodyPr wrap="square" lIns="91438" tIns="45719" rIns="91438" bIns="45719" rtlCol="0">
            <a:spAutoFit/>
          </a:bodyPr>
          <a:p>
            <a:pPr algn="l" rtl="0" eaLnBrk="0">
              <a:lnSpc>
                <a:spcPct val="98000"/>
              </a:lnSpc>
              <a:spcBef>
                <a:spcPts val="0"/>
              </a:spcBef>
            </a:pPr>
            <a:r>
              <a:rPr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rPr>
              <a:t>深刻理解中国式现代化是强国建设</a:t>
            </a:r>
            <a:r>
              <a:rPr sz="2000" b="1" kern="0" spc="-20" dirty="0">
                <a:solidFill>
                  <a:srgbClr val="E40F00">
                    <a:alpha val="100000"/>
                  </a:srgbClr>
                </a:solidFill>
                <a:latin typeface="黑体" panose="02010609060101010101" charset="-122"/>
                <a:ea typeface="黑体" panose="02010609060101010101" charset="-122"/>
                <a:cs typeface="黑体" panose="02010609060101010101" charset="-122"/>
                <a:sym typeface="+mn-ea"/>
              </a:rPr>
              <a:t>、民族复兴的唯一正确道路</a:t>
            </a:r>
            <a:endParaRPr kumimoji="0" lang="zh-CN" altLang="en-US" sz="3200" b="1" i="0" u="none" strike="noStrike" kern="1200" cap="none" spc="0" normalizeH="0" baseline="0" noProof="0" dirty="0">
              <a:ln>
                <a:noFill/>
              </a:ln>
              <a:solidFill>
                <a:srgbClr val="CC161C"/>
              </a:solidFill>
              <a:effectLst/>
              <a:uLnTx/>
              <a:uFillTx/>
              <a:latin typeface="微软雅黑" panose="020B0503020204020204" pitchFamily="34" charset="-122"/>
              <a:ea typeface="微软雅黑" panose="020B0503020204020204" pitchFamily="34" charset="-122"/>
              <a:cs typeface="+mn-cs"/>
            </a:endParaRPr>
          </a:p>
        </p:txBody>
      </p:sp>
      <p:pic>
        <p:nvPicPr>
          <p:cNvPr id="7" name="图片 6" descr="C:/Users/xiu'ting/Desktop/d9cb1e75da319d55cec5ad72ee45208.jpgd9cb1e75da319d55cec5ad72ee45208"/>
          <p:cNvPicPr>
            <a:picLocks noChangeAspect="1"/>
          </p:cNvPicPr>
          <p:nvPr>
            <p:custDataLst>
              <p:tags r:id="rId4"/>
            </p:custDataLst>
          </p:nvPr>
        </p:nvPicPr>
        <p:blipFill>
          <a:blip r:embed="rId5"/>
          <a:srcRect l="-6933" t="-5639" r="-4876" b="-17845"/>
          <a:stretch>
            <a:fillRect/>
          </a:stretch>
        </p:blipFill>
        <p:spPr>
          <a:xfrm>
            <a:off x="153035" y="132080"/>
            <a:ext cx="988695" cy="1102360"/>
          </a:xfrm>
          <a:prstGeom prst="rect">
            <a:avLst/>
          </a:prstGeom>
        </p:spPr>
      </p:pic>
      <p:pic>
        <p:nvPicPr>
          <p:cNvPr id="13" name="图片 12"/>
          <p:cNvPicPr>
            <a:picLocks noChangeAspect="1"/>
          </p:cNvPicPr>
          <p:nvPr>
            <p:custDataLst>
              <p:tags r:id="rId6"/>
            </p:custDataLst>
          </p:nvPr>
        </p:nvPicPr>
        <p:blipFill rotWithShape="1">
          <a:blip r:embed="rId7"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decel="5000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500" fill="hold"/>
                                        <p:tgtEl>
                                          <p:spTgt spid="8"/>
                                        </p:tgtEl>
                                        <p:attrNameLst>
                                          <p:attrName>ppt_x</p:attrName>
                                        </p:attrNameLst>
                                      </p:cBhvr>
                                      <p:tavLst>
                                        <p:tav tm="0">
                                          <p:val>
                                            <p:strVal val="0-#ppt_w/2"/>
                                          </p:val>
                                        </p:tav>
                                        <p:tav tm="100000">
                                          <p:val>
                                            <p:strVal val="#ppt_x"/>
                                          </p:val>
                                        </p:tav>
                                      </p:tavLst>
                                    </p:anim>
                                    <p:anim calcmode="lin" valueType="num">
                                      <p:cBhvr additive="base">
                                        <p:cTn id="14" dur="1500" fill="hold"/>
                                        <p:tgtEl>
                                          <p:spTgt spid="8"/>
                                        </p:tgtEl>
                                        <p:attrNameLst>
                                          <p:attrName>ppt_y</p:attrName>
                                        </p:attrNameLst>
                                      </p:cBhvr>
                                      <p:tavLst>
                                        <p:tav tm="0">
                                          <p:val>
                                            <p:strVal val="#ppt_y"/>
                                          </p:val>
                                        </p:tav>
                                        <p:tav tm="100000">
                                          <p:val>
                                            <p:strVal val="#ppt_y"/>
                                          </p:val>
                                        </p:tav>
                                      </p:tavLst>
                                    </p:anim>
                                  </p:childTnLst>
                                </p:cTn>
                              </p:par>
                              <p:par>
                                <p:cTn id="15" presetID="2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1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500"/>
                                        <p:tgtEl>
                                          <p:spTgt spid="10"/>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blinds(horizontal)">
                                      <p:cBhvr>
                                        <p:cTn id="30" dur="500"/>
                                        <p:tgtEl>
                                          <p:spTgt spid="12">
                                            <p:txEl>
                                              <p:pRg st="0" end="0"/>
                                            </p:txEl>
                                          </p:spTgt>
                                        </p:tgtEl>
                                      </p:cBhvr>
                                    </p:animEffect>
                                  </p:childTnLst>
                                </p:cTn>
                              </p:par>
                            </p:childTnLst>
                          </p:cTn>
                        </p:par>
                        <p:par>
                          <p:cTn id="31" fill="hold">
                            <p:stCondLst>
                              <p:cond delay="500"/>
                            </p:stCondLst>
                            <p:childTnLst>
                              <p:par>
                                <p:cTn id="32" presetID="2" presetClass="entr" presetSubtype="3"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ldLvl="0" animBg="1"/>
      <p:bldP spid="1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33988" r="87957" b="3551"/>
          <a:stretch>
            <a:fillRect/>
          </a:stretch>
        </p:blipFill>
        <p:spPr>
          <a:xfrm>
            <a:off x="0" y="3081655"/>
            <a:ext cx="2035175" cy="3806825"/>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4279" t="70861" r="14110"/>
          <a:stretch>
            <a:fillRect/>
          </a:stretch>
        </p:blipFill>
        <p:spPr>
          <a:xfrm>
            <a:off x="1679330" y="5081954"/>
            <a:ext cx="8730761" cy="17760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
        <p:nvSpPr>
          <p:cNvPr id="8" name="文本框 7"/>
          <p:cNvSpPr txBox="1"/>
          <p:nvPr/>
        </p:nvSpPr>
        <p:spPr>
          <a:xfrm>
            <a:off x="2599941" y="1476818"/>
            <a:ext cx="673989" cy="649799"/>
          </a:xfrm>
          <a:prstGeom prst="rect">
            <a:avLst/>
          </a:prstGeom>
          <a:solidFill>
            <a:srgbClr val="CC161C"/>
          </a:solidFill>
          <a:ln>
            <a:noFill/>
          </a:ln>
        </p:spPr>
        <p:txBody>
          <a:bodyPr wrap="none" lIns="91438" tIns="45719" rIns="91438" bIns="45719" rtlCol="0" anchor="ctr" anchorCtr="1">
            <a:noAutofit/>
          </a:bodyPr>
          <a:lstStyle/>
          <a:p>
            <a:r>
              <a:rPr lang="en-US" altLang="zh-CN" sz="3600" dirty="0">
                <a:solidFill>
                  <a:schemeClr val="bg1"/>
                </a:solidFill>
                <a:latin typeface="方正清刻本悦宋简体" panose="02000000000000000000" pitchFamily="2" charset="-122"/>
                <a:ea typeface="方正清刻本悦宋简体" panose="02000000000000000000" pitchFamily="2" charset="-122"/>
              </a:rPr>
              <a:t>01</a:t>
            </a:r>
            <a:endParaRPr lang="zh-CN" altLang="en-US" sz="3600" dirty="0">
              <a:solidFill>
                <a:schemeClr val="bg1"/>
              </a:solidFill>
              <a:latin typeface="方正清刻本悦宋简体" panose="02000000000000000000" pitchFamily="2" charset="-122"/>
              <a:ea typeface="方正清刻本悦宋简体" panose="02000000000000000000" pitchFamily="2" charset="-122"/>
            </a:endParaRPr>
          </a:p>
        </p:txBody>
      </p:sp>
      <p:grpSp>
        <p:nvGrpSpPr>
          <p:cNvPr id="9" name="组合 8"/>
          <p:cNvGrpSpPr/>
          <p:nvPr/>
        </p:nvGrpSpPr>
        <p:grpSpPr>
          <a:xfrm>
            <a:off x="2892877" y="1261553"/>
            <a:ext cx="8299450" cy="1168400"/>
            <a:chOff x="5017720" y="2621802"/>
            <a:chExt cx="6957389" cy="1168400"/>
          </a:xfrm>
        </p:grpSpPr>
        <p:sp>
          <p:nvSpPr>
            <p:cNvPr id="10" name="矩形 9"/>
            <p:cNvSpPr/>
            <p:nvPr/>
          </p:nvSpPr>
          <p:spPr>
            <a:xfrm>
              <a:off x="5017720" y="2621802"/>
              <a:ext cx="6942484" cy="116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9740" indent="0" algn="l" rtl="0" eaLnBrk="0">
                <a:lnSpc>
                  <a:spcPct val="115000"/>
                </a:lnSpc>
                <a:spcBef>
                  <a:spcPts val="425"/>
                </a:spcBef>
              </a:pPr>
              <a:r>
                <a:rPr sz="2000" b="1" kern="0" spc="-10" dirty="0">
                  <a:solidFill>
                    <a:srgbClr val="D91500">
                      <a:alpha val="100000"/>
                    </a:srgbClr>
                  </a:solidFill>
                  <a:latin typeface="黑体" panose="02010609060101010101" charset="-122"/>
                  <a:ea typeface="黑体" panose="02010609060101010101" charset="-122"/>
                  <a:cs typeface="黑体" panose="02010609060101010101" charset="-122"/>
                  <a:sym typeface="+mn-ea"/>
                </a:rPr>
                <a:t>党的二十大关于全面建成社会主义现代化强国、以中国式现代化全面推进</a:t>
              </a:r>
              <a:r>
                <a:rPr sz="2000" b="1" kern="0" spc="-10" dirty="0">
                  <a:solidFill>
                    <a:srgbClr val="D91500">
                      <a:alpha val="100000"/>
                    </a:srgbClr>
                  </a:solidFill>
                  <a:latin typeface="黑体" panose="02010609060101010101" charset="-122"/>
                  <a:ea typeface="黑体" panose="02010609060101010101" charset="-122"/>
                  <a:cs typeface="黑体" panose="02010609060101010101" charset="-122"/>
                  <a:sym typeface="+mn-ea"/>
                </a:rPr>
                <a:t>中华民族伟大复兴的战略部署和习近平总书记的相关重要论述</a:t>
              </a:r>
              <a:endParaRPr sz="2000" b="1" kern="0" spc="-10" dirty="0">
                <a:solidFill>
                  <a:srgbClr val="D915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11" name="矩形 10"/>
            <p:cNvSpPr/>
            <p:nvPr/>
          </p:nvSpPr>
          <p:spPr>
            <a:xfrm>
              <a:off x="5428669" y="2880882"/>
              <a:ext cx="6546440" cy="649605"/>
            </a:xfrm>
            <a:prstGeom prst="rect">
              <a:avLst/>
            </a:prstGeom>
            <a:noFill/>
            <a:ln w="12700">
              <a:solidFill>
                <a:srgbClr val="CC16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2600576" y="2671275"/>
            <a:ext cx="673989" cy="649799"/>
          </a:xfrm>
          <a:prstGeom prst="rect">
            <a:avLst/>
          </a:prstGeom>
          <a:solidFill>
            <a:srgbClr val="CC161C"/>
          </a:solidFill>
        </p:spPr>
        <p:txBody>
          <a:bodyPr wrap="none" lIns="91438" tIns="45719" rIns="91438" bIns="45719" rtlCol="0" anchor="ctr" anchorCtr="1">
            <a:noAutofit/>
          </a:bodyPr>
          <a:lstStyle/>
          <a:p>
            <a:r>
              <a:rPr lang="en-US" altLang="zh-CN" sz="3600" dirty="0">
                <a:solidFill>
                  <a:schemeClr val="bg1"/>
                </a:solidFill>
                <a:latin typeface="方正清刻本悦宋简体" panose="02000000000000000000" pitchFamily="2" charset="-122"/>
                <a:ea typeface="方正清刻本悦宋简体" panose="02000000000000000000" pitchFamily="2" charset="-122"/>
              </a:rPr>
              <a:t>02</a:t>
            </a:r>
            <a:endParaRPr lang="zh-CN" altLang="en-US" sz="3600" dirty="0">
              <a:solidFill>
                <a:schemeClr val="bg1"/>
              </a:solidFill>
              <a:latin typeface="方正清刻本悦宋简体" panose="02000000000000000000" pitchFamily="2" charset="-122"/>
              <a:ea typeface="方正清刻本悦宋简体" panose="02000000000000000000" pitchFamily="2" charset="-122"/>
            </a:endParaRPr>
          </a:p>
        </p:txBody>
      </p:sp>
      <p:grpSp>
        <p:nvGrpSpPr>
          <p:cNvPr id="13" name="组合 12"/>
          <p:cNvGrpSpPr/>
          <p:nvPr/>
        </p:nvGrpSpPr>
        <p:grpSpPr>
          <a:xfrm>
            <a:off x="3382010" y="2671445"/>
            <a:ext cx="7810500" cy="649605"/>
            <a:chOff x="4919240" y="1896632"/>
            <a:chExt cx="4741399" cy="649799"/>
          </a:xfrm>
        </p:grpSpPr>
        <p:sp>
          <p:nvSpPr>
            <p:cNvPr id="14" name="矩形 13"/>
            <p:cNvSpPr/>
            <p:nvPr/>
          </p:nvSpPr>
          <p:spPr>
            <a:xfrm>
              <a:off x="4919240" y="1963327"/>
              <a:ext cx="4407188" cy="517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sz="2000" b="1" kern="0" spc="-10" dirty="0">
                  <a:solidFill>
                    <a:srgbClr val="D91500">
                      <a:alpha val="100000"/>
                    </a:srgbClr>
                  </a:solidFill>
                  <a:latin typeface="黑体" panose="02010609060101010101" charset="-122"/>
                  <a:ea typeface="黑体" panose="02010609060101010101" charset="-122"/>
                  <a:cs typeface="黑体" panose="02010609060101010101" charset="-122"/>
                  <a:sym typeface="+mn-ea"/>
                </a:rPr>
                <a:t>新时代新征程党和国家事业发展的目标任务</a:t>
              </a:r>
              <a:endParaRPr lang="zh-CN" altLang="en-US" sz="2800" b="1" dirty="0">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4919240" y="1896632"/>
              <a:ext cx="4741399" cy="649799"/>
            </a:xfrm>
            <a:prstGeom prst="rect">
              <a:avLst/>
            </a:prstGeom>
            <a:noFill/>
            <a:ln w="12700">
              <a:solidFill>
                <a:srgbClr val="CC16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2601211" y="3845350"/>
            <a:ext cx="673989" cy="649799"/>
          </a:xfrm>
          <a:prstGeom prst="rect">
            <a:avLst/>
          </a:prstGeom>
          <a:solidFill>
            <a:srgbClr val="CC161C"/>
          </a:solidFill>
        </p:spPr>
        <p:txBody>
          <a:bodyPr wrap="none" lIns="91438" tIns="45719" rIns="91438" bIns="45719" rtlCol="0" anchor="ctr" anchorCtr="1">
            <a:noAutofit/>
          </a:bodyPr>
          <a:lstStyle/>
          <a:p>
            <a:r>
              <a:rPr lang="en-US" altLang="zh-CN" sz="3600" dirty="0">
                <a:solidFill>
                  <a:schemeClr val="bg1"/>
                </a:solidFill>
                <a:latin typeface="方正清刻本悦宋简体" panose="02000000000000000000" pitchFamily="2" charset="-122"/>
                <a:ea typeface="方正清刻本悦宋简体" panose="02000000000000000000" pitchFamily="2" charset="-122"/>
              </a:rPr>
              <a:t>03</a:t>
            </a:r>
            <a:endParaRPr lang="zh-CN" altLang="en-US" sz="3600" dirty="0">
              <a:solidFill>
                <a:schemeClr val="bg1"/>
              </a:solidFill>
              <a:latin typeface="方正清刻本悦宋简体" panose="02000000000000000000" pitchFamily="2" charset="-122"/>
              <a:ea typeface="方正清刻本悦宋简体" panose="02000000000000000000" pitchFamily="2" charset="-122"/>
            </a:endParaRPr>
          </a:p>
        </p:txBody>
      </p:sp>
      <p:grpSp>
        <p:nvGrpSpPr>
          <p:cNvPr id="17" name="组合 16"/>
          <p:cNvGrpSpPr/>
          <p:nvPr/>
        </p:nvGrpSpPr>
        <p:grpSpPr>
          <a:xfrm>
            <a:off x="3133090" y="3842385"/>
            <a:ext cx="8042275" cy="670560"/>
            <a:chOff x="4731412" y="1895362"/>
            <a:chExt cx="6063377" cy="670560"/>
          </a:xfrm>
        </p:grpSpPr>
        <p:sp>
          <p:nvSpPr>
            <p:cNvPr id="18" name="矩形 17"/>
            <p:cNvSpPr/>
            <p:nvPr/>
          </p:nvSpPr>
          <p:spPr>
            <a:xfrm>
              <a:off x="4731412" y="1895362"/>
              <a:ext cx="6063377" cy="67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b="1" kern="0" spc="-10" dirty="0">
                  <a:solidFill>
                    <a:srgbClr val="D91500">
                      <a:alpha val="100000"/>
                    </a:srgbClr>
                  </a:solidFill>
                  <a:latin typeface="黑体" panose="02010609060101010101" charset="-122"/>
                  <a:ea typeface="黑体" panose="02010609060101010101" charset="-122"/>
                  <a:cs typeface="黑体" panose="02010609060101010101" charset="-122"/>
                  <a:sym typeface="+mn-ea"/>
                </a:rPr>
                <a:t>  </a:t>
              </a:r>
              <a:r>
                <a:rPr sz="2000" b="1" kern="0" spc="-10" dirty="0">
                  <a:solidFill>
                    <a:srgbClr val="D91500">
                      <a:alpha val="100000"/>
                    </a:srgbClr>
                  </a:solidFill>
                  <a:latin typeface="黑体" panose="02010609060101010101" charset="-122"/>
                  <a:ea typeface="黑体" panose="02010609060101010101" charset="-122"/>
                  <a:cs typeface="黑体" panose="02010609060101010101" charset="-122"/>
                  <a:sym typeface="+mn-ea"/>
                </a:rPr>
                <a:t>深刻理解中国式现代化是强国建设、民族复兴的唯一正确道路</a:t>
              </a:r>
              <a:endParaRPr lang="zh-CN" altLang="en-US" sz="2800" b="1" dirty="0">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19" name="矩形 18"/>
            <p:cNvSpPr/>
            <p:nvPr/>
          </p:nvSpPr>
          <p:spPr>
            <a:xfrm>
              <a:off x="4919241" y="1896632"/>
              <a:ext cx="5875035" cy="649605"/>
            </a:xfrm>
            <a:prstGeom prst="rect">
              <a:avLst/>
            </a:prstGeom>
            <a:noFill/>
            <a:ln w="12700">
              <a:solidFill>
                <a:srgbClr val="CC16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606669" y="0"/>
            <a:ext cx="1160585" cy="1916206"/>
            <a:chOff x="606669" y="0"/>
            <a:chExt cx="1160585" cy="1916206"/>
          </a:xfrm>
        </p:grpSpPr>
        <p:sp>
          <p:nvSpPr>
            <p:cNvPr id="2" name="矩形 1"/>
            <p:cNvSpPr/>
            <p:nvPr/>
          </p:nvSpPr>
          <p:spPr>
            <a:xfrm>
              <a:off x="606669" y="0"/>
              <a:ext cx="1160585" cy="1916206"/>
            </a:xfrm>
            <a:prstGeom prst="rect">
              <a:avLst/>
            </a:prstGeom>
            <a:solidFill>
              <a:srgbClr val="CC1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39701" y="73576"/>
              <a:ext cx="786415" cy="1754326"/>
            </a:xfrm>
            <a:prstGeom prst="rect">
              <a:avLst/>
            </a:prstGeom>
            <a:noFill/>
          </p:spPr>
          <p:txBody>
            <a:bodyPr wrap="square" rtlCol="0">
              <a:spAutoFit/>
            </a:bodyPr>
            <a:lstStyle/>
            <a:p>
              <a:r>
                <a:rPr lang="zh-CN" altLang="en-US" sz="5400" b="1">
                  <a:solidFill>
                    <a:schemeClr val="bg1"/>
                  </a:solidFill>
                  <a:latin typeface="微软雅黑" panose="020B0503020204020204" pitchFamily="34" charset="-122"/>
                  <a:ea typeface="微软雅黑" panose="020B0503020204020204" pitchFamily="34" charset="-122"/>
                </a:rPr>
                <a:t>目录</a:t>
              </a:r>
              <a:endParaRPr lang="zh-CN" altLang="en-US" sz="5400" b="1">
                <a:solidFill>
                  <a:schemeClr val="bg1"/>
                </a:solidFill>
                <a:latin typeface="微软雅黑" panose="020B0503020204020204" pitchFamily="34" charset="-122"/>
                <a:ea typeface="微软雅黑" panose="020B0503020204020204" pitchFamily="34" charset="-122"/>
              </a:endParaRPr>
            </a:p>
          </p:txBody>
        </p:sp>
      </p:grpSp>
      <p:sp>
        <p:nvSpPr>
          <p:cNvPr id="24" name="文本框 23"/>
          <p:cNvSpPr txBox="1"/>
          <p:nvPr/>
        </p:nvSpPr>
        <p:spPr>
          <a:xfrm>
            <a:off x="2098040" y="512445"/>
            <a:ext cx="5284470" cy="583565"/>
          </a:xfrm>
          <a:prstGeom prst="rect">
            <a:avLst/>
          </a:prstGeom>
          <a:noFill/>
        </p:spPr>
        <p:txBody>
          <a:bodyPr wrap="square" rtlCol="0">
            <a:spAutoFit/>
          </a:bodyPr>
          <a:p>
            <a:r>
              <a:rPr sz="3200" b="1" kern="0" spc="-10" dirty="0">
                <a:solidFill>
                  <a:srgbClr val="D91500">
                    <a:alpha val="100000"/>
                  </a:srgbClr>
                </a:solidFill>
                <a:latin typeface="黑体" panose="02010609060101010101" charset="-122"/>
                <a:ea typeface="黑体" panose="02010609060101010101" charset="-122"/>
                <a:cs typeface="黑体" panose="02010609060101010101" charset="-122"/>
              </a:rPr>
              <a:t>一</a:t>
            </a:r>
            <a:r>
              <a:rPr lang="zh-CN" sz="3200" b="1" kern="0" spc="-10" dirty="0">
                <a:solidFill>
                  <a:srgbClr val="D91500">
                    <a:alpha val="100000"/>
                  </a:srgbClr>
                </a:solidFill>
                <a:latin typeface="黑体" panose="02010609060101010101" charset="-122"/>
                <a:ea typeface="黑体" panose="02010609060101010101" charset="-122"/>
                <a:cs typeface="黑体" panose="02010609060101010101" charset="-122"/>
              </a:rPr>
              <a:t>、理论学习</a:t>
            </a:r>
            <a:endParaRPr lang="zh-CN" sz="3200" b="1" kern="0" spc="-10" dirty="0">
              <a:solidFill>
                <a:srgbClr val="D91500">
                  <a:alpha val="100000"/>
                </a:srgbClr>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2000"/>
                            </p:stCondLst>
                            <p:childTnLst>
                              <p:par>
                                <p:cTn id="22" presetID="23" presetClass="entr" presetSubtype="16"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26" presetClass="emph" presetSubtype="0" fill="hold" grpId="1"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3500"/>
                            </p:stCondLst>
                            <p:childTnLst>
                              <p:par>
                                <p:cTn id="35" presetID="23" presetClass="entr" presetSubtype="16"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childTnLst>
                                </p:cTn>
                              </p:par>
                            </p:childTnLst>
                          </p:cTn>
                        </p:par>
                        <p:par>
                          <p:cTn id="39" fill="hold">
                            <p:stCondLst>
                              <p:cond delay="4000"/>
                            </p:stCondLst>
                            <p:childTnLst>
                              <p:par>
                                <p:cTn id="40" presetID="26" presetClass="emph" presetSubtype="0" fill="hold" grpId="1" nodeType="afterEffect">
                                  <p:stCondLst>
                                    <p:cond delay="0"/>
                                  </p:stCondLst>
                                  <p:childTnLst>
                                    <p:animEffect transition="out" filter="fade">
                                      <p:cBhvr>
                                        <p:cTn id="41" dur="500" tmFilter="0, 0; .2, .5; .8, .5; 1, 0"/>
                                        <p:tgtEl>
                                          <p:spTgt spid="16"/>
                                        </p:tgtEl>
                                      </p:cBhvr>
                                    </p:animEffect>
                                    <p:animScale>
                                      <p:cBhvr>
                                        <p:cTn id="42" dur="250" autoRev="1" fill="hold"/>
                                        <p:tgtEl>
                                          <p:spTgt spid="16"/>
                                        </p:tgtEl>
                                      </p:cBhvr>
                                      <p:by x="105000" y="105000"/>
                                    </p:animScale>
                                  </p:childTnLst>
                                </p:cTn>
                              </p:par>
                            </p:childTnLst>
                          </p:cTn>
                        </p:par>
                        <p:par>
                          <p:cTn id="43" fill="hold">
                            <p:stCondLst>
                              <p:cond delay="4500"/>
                            </p:stCondLst>
                            <p:childTnLst>
                              <p:par>
                                <p:cTn id="44" presetID="22" presetClass="entr" presetSubtype="8"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12" grpId="0" bldLvl="0" animBg="1"/>
      <p:bldP spid="12" grpId="1" bldLvl="0" animBg="1"/>
      <p:bldP spid="16" grpId="0" bldLvl="0" animBg="1"/>
      <p:bldP spid="16" grpId="1"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33988" r="87957" b="3551"/>
          <a:stretch>
            <a:fillRect/>
          </a:stretch>
        </p:blipFill>
        <p:spPr>
          <a:xfrm>
            <a:off x="0" y="3051175"/>
            <a:ext cx="2099310" cy="3806825"/>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4279" t="70861" r="14110"/>
          <a:stretch>
            <a:fillRect/>
          </a:stretch>
        </p:blipFill>
        <p:spPr>
          <a:xfrm>
            <a:off x="1685045" y="5081954"/>
            <a:ext cx="8730761" cy="17760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grpSp>
        <p:nvGrpSpPr>
          <p:cNvPr id="8" name="组合 7"/>
          <p:cNvGrpSpPr/>
          <p:nvPr/>
        </p:nvGrpSpPr>
        <p:grpSpPr>
          <a:xfrm>
            <a:off x="4419600" y="2272665"/>
            <a:ext cx="3816985" cy="585470"/>
            <a:chOff x="4564380" y="1828800"/>
            <a:chExt cx="4420870" cy="585470"/>
          </a:xfrm>
        </p:grpSpPr>
        <p:sp>
          <p:nvSpPr>
            <p:cNvPr id="9" name="矩形: 圆角 8"/>
            <p:cNvSpPr/>
            <p:nvPr/>
          </p:nvSpPr>
          <p:spPr>
            <a:xfrm>
              <a:off x="4564380" y="1828800"/>
              <a:ext cx="4420870" cy="585470"/>
            </a:xfrm>
            <a:prstGeom prst="roundRect">
              <a:avLst/>
            </a:prstGeom>
            <a:solidFill>
              <a:srgbClr val="CC1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663440" y="1859915"/>
              <a:ext cx="4006215" cy="521970"/>
            </a:xfrm>
            <a:prstGeom prst="rect">
              <a:avLst/>
            </a:prstGeom>
            <a:noFill/>
          </p:spPr>
          <p:txBody>
            <a:bodyPr wrap="square" rtlCol="0">
              <a:spAutoFit/>
            </a:bodyPr>
            <a:lstStyle/>
            <a:p>
              <a:pPr algn="l"/>
              <a:r>
                <a:rPr lang="zh-CN" altLang="en-US" sz="2800" b="1">
                  <a:solidFill>
                    <a:schemeClr val="bg1"/>
                  </a:solidFill>
                  <a:latin typeface="微软雅黑" panose="020B0503020204020204" pitchFamily="34" charset="-122"/>
                  <a:ea typeface="微软雅黑" panose="020B0503020204020204" pitchFamily="34" charset="-122"/>
                </a:rPr>
                <a:t>第二部分：</a:t>
              </a:r>
              <a:r>
                <a:rPr lang="zh-CN" altLang="en-US" sz="2800" b="1">
                  <a:solidFill>
                    <a:schemeClr val="bg1"/>
                  </a:solidFill>
                  <a:latin typeface="微软雅黑" panose="020B0503020204020204" pitchFamily="34" charset="-122"/>
                  <a:ea typeface="微软雅黑" panose="020B0503020204020204" pitchFamily="34" charset="-122"/>
                  <a:sym typeface="+mn-ea"/>
                </a:rPr>
                <a:t>学习篇目</a:t>
              </a:r>
              <a:endParaRPr lang="zh-CN" altLang="en-US" sz="2800" b="1">
                <a:solidFill>
                  <a:schemeClr val="bg1"/>
                </a:solidFill>
                <a:latin typeface="微软雅黑" panose="020B0503020204020204" pitchFamily="34" charset="-122"/>
                <a:ea typeface="微软雅黑" panose="020B0503020204020204" pitchFamily="34" charset="-122"/>
              </a:endParaRPr>
            </a:p>
          </p:txBody>
        </p:sp>
      </p:grpSp>
      <p:pic>
        <p:nvPicPr>
          <p:cNvPr id="2" name="图片 1" descr="C:/Users/xiu'ting/Desktop/d9cb1e75da319d55cec5ad72ee45208.jpgd9cb1e75da319d55cec5ad72ee45208"/>
          <p:cNvPicPr>
            <a:picLocks noChangeAspect="1"/>
          </p:cNvPicPr>
          <p:nvPr>
            <p:custDataLst>
              <p:tags r:id="rId4"/>
            </p:custDataLst>
          </p:nvPr>
        </p:nvPicPr>
        <p:blipFill>
          <a:blip r:embed="rId5"/>
          <a:srcRect l="-6933" t="-5639" r="-4876" b="-17845"/>
          <a:stretch>
            <a:fillRect/>
          </a:stretch>
        </p:blipFill>
        <p:spPr>
          <a:xfrm>
            <a:off x="5150485" y="0"/>
            <a:ext cx="1890395" cy="2062480"/>
          </a:xfrm>
          <a:prstGeom prst="rect">
            <a:avLst/>
          </a:prstGeom>
        </p:spPr>
      </p:pic>
      <p:pic>
        <p:nvPicPr>
          <p:cNvPr id="27" name="图片 26"/>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781586" y="553420"/>
            <a:ext cx="1409473" cy="1073884"/>
          </a:xfrm>
          <a:prstGeom prst="rect">
            <a:avLst/>
          </a:prstGeom>
        </p:spPr>
      </p:pic>
      <p:sp>
        <p:nvSpPr>
          <p:cNvPr id="3" name="文本框 2"/>
          <p:cNvSpPr txBox="1"/>
          <p:nvPr/>
        </p:nvSpPr>
        <p:spPr>
          <a:xfrm>
            <a:off x="2371090" y="3409315"/>
            <a:ext cx="8815705" cy="1322070"/>
          </a:xfrm>
          <a:prstGeom prst="rect">
            <a:avLst/>
          </a:prstGeom>
          <a:noFill/>
        </p:spPr>
        <p:txBody>
          <a:bodyPr wrap="square" rtlCol="0">
            <a:spAutoFit/>
          </a:bodyPr>
          <a:p>
            <a:r>
              <a:rPr lang="zh-CN" altLang="en-US" sz="4000">
                <a:solidFill>
                  <a:srgbClr val="C00000"/>
                </a:solidFill>
              </a:rPr>
              <a:t>《建设世界科技强国》</a:t>
            </a:r>
            <a:endParaRPr lang="zh-CN" altLang="en-US" sz="4000">
              <a:solidFill>
                <a:srgbClr val="C00000"/>
              </a:solidFill>
            </a:endParaRPr>
          </a:p>
          <a:p>
            <a:r>
              <a:rPr lang="zh-CN" altLang="en-US" sz="4000">
                <a:solidFill>
                  <a:srgbClr val="C00000"/>
                </a:solidFill>
              </a:rPr>
              <a:t>《坚定不移把国有企业做强做优做大》</a:t>
            </a:r>
            <a:endParaRPr lang="zh-CN" altLang="en-US" sz="400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497805" y="4001474"/>
            <a:ext cx="576000" cy="0"/>
          </a:xfrm>
          <a:prstGeom prst="line">
            <a:avLst/>
          </a:prstGeom>
          <a:noFill/>
          <a:ln w="25400" cap="rnd" cmpd="sng" algn="ctr">
            <a:solidFill>
              <a:schemeClr val="bg1"/>
            </a:solidFill>
            <a:prstDash val="solid"/>
            <a:miter lim="800000"/>
          </a:ln>
          <a:effectLst/>
        </p:spPr>
      </p:cxnSp>
      <p:sp>
        <p:nvSpPr>
          <p:cNvPr id="12" name="矩形 11"/>
          <p:cNvSpPr/>
          <p:nvPr/>
        </p:nvSpPr>
        <p:spPr>
          <a:xfrm>
            <a:off x="4021455" y="1729105"/>
            <a:ext cx="6403340" cy="3270250"/>
          </a:xfrm>
          <a:prstGeom prst="rect">
            <a:avLst/>
          </a:prstGeom>
        </p:spPr>
        <p:txBody>
          <a:bodyPr wrap="square" lIns="91438" tIns="45719" rIns="91438" bIns="45719">
            <a:noAutofit/>
          </a:bodyPr>
          <a:lstStyle/>
          <a:p>
            <a:pPr algn="just" defTabSz="914400">
              <a:lnSpc>
                <a:spcPct val="180000"/>
              </a:lnSpc>
              <a:buClrTx/>
              <a:buSzTx/>
              <a:buFontTx/>
            </a:pPr>
            <a:r>
              <a:rPr lang="en-US" altLang="zh-CN" sz="2000" dirty="0">
                <a:solidFill>
                  <a:prstClr val="black">
                    <a:lumMod val="95000"/>
                    <a:lumOff val="5000"/>
                  </a:prstClr>
                </a:solidFill>
                <a:latin typeface="微软雅黑" panose="020B0503020204020204" pitchFamily="34" charset="-122"/>
                <a:ea typeface="微软雅黑" panose="020B0503020204020204" pitchFamily="34" charset="-122"/>
                <a:sym typeface="+mn-ea"/>
              </a:rPr>
              <a:t>     </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53035" y="1285240"/>
            <a:ext cx="12191365" cy="881380"/>
          </a:xfrm>
          <a:prstGeom prst="rect">
            <a:avLst/>
          </a:prstGeom>
          <a:noFill/>
        </p:spPr>
        <p:txBody>
          <a:bodyPr wrap="square" rtlCol="0" anchor="t">
            <a:noAutofit/>
          </a:bodyPr>
          <a:p>
            <a:pPr marL="12700" algn="l" rtl="0" eaLnBrk="0">
              <a:lnSpc>
                <a:spcPct val="85000"/>
              </a:lnSpc>
            </a:pPr>
            <a:r>
              <a:rPr lang="en-US" sz="3200" b="1" kern="0" spc="110" dirty="0">
                <a:solidFill>
                  <a:srgbClr val="000000">
                    <a:alpha val="100000"/>
                  </a:srgbClr>
                </a:solidFill>
                <a:latin typeface="仿宋" panose="02010609060101010101" charset="-122"/>
                <a:ea typeface="仿宋" panose="02010609060101010101" charset="-122"/>
                <a:cs typeface="黑体" panose="02010609060101010101" charset="-122"/>
                <a:sym typeface="+mn-ea"/>
              </a:rPr>
              <a:t>                </a:t>
            </a:r>
            <a:r>
              <a:rPr lang="en-US" sz="3200" b="1" kern="0" spc="110" dirty="0">
                <a:solidFill>
                  <a:srgbClr val="000000">
                    <a:alpha val="100000"/>
                  </a:srgbClr>
                </a:solidFill>
                <a:latin typeface="仿宋" panose="02010609060101010101" charset="-122"/>
                <a:ea typeface="仿宋" panose="02010609060101010101" charset="-122"/>
                <a:cs typeface="黑体" panose="02010609060101010101" charset="-122"/>
                <a:sym typeface="+mn-ea"/>
                <a:hlinkClick r:id="rId2" action="ppaction://hlinkfile"/>
              </a:rPr>
              <a:t>《建设世界科技强国》</a:t>
            </a:r>
            <a:endParaRPr lang="zh-CN" altLang="en-US" sz="3200" b="1" kern="0" spc="80" dirty="0">
              <a:solidFill>
                <a:srgbClr val="000000">
                  <a:alpha val="100000"/>
                </a:srgbClr>
              </a:solidFill>
              <a:latin typeface="仿宋" panose="02010609060101010101" charset="-122"/>
              <a:ea typeface="仿宋" panose="02010609060101010101" charset="-122"/>
              <a:cs typeface="黑体" panose="02010609060101010101" charset="-122"/>
              <a:sym typeface="+mn-ea"/>
            </a:endParaRPr>
          </a:p>
        </p:txBody>
      </p:sp>
      <p:sp>
        <p:nvSpPr>
          <p:cNvPr id="3" name="文本框 2"/>
          <p:cNvSpPr txBox="1"/>
          <p:nvPr>
            <p:custDataLst>
              <p:tags r:id="rId3"/>
            </p:custDataLst>
          </p:nvPr>
        </p:nvSpPr>
        <p:spPr>
          <a:xfrm>
            <a:off x="1212215" y="452120"/>
            <a:ext cx="7370445" cy="391160"/>
          </a:xfrm>
          <a:prstGeom prst="rect">
            <a:avLst/>
          </a:prstGeom>
          <a:noFill/>
        </p:spPr>
        <p:txBody>
          <a:bodyPr wrap="square" lIns="91438" tIns="45719" rIns="91438" bIns="45719" rtlCol="0">
            <a:spAutoFit/>
          </a:bodyPr>
          <a:p>
            <a:pPr algn="l" rtl="0" eaLnBrk="0">
              <a:lnSpc>
                <a:spcPct val="98000"/>
              </a:lnSpc>
              <a:spcBef>
                <a:spcPts val="0"/>
              </a:spcBef>
            </a:pPr>
            <a:r>
              <a:rPr lang="zh-CN"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rPr>
              <a:t>学习篇目</a:t>
            </a:r>
            <a:endParaRPr lang="zh-CN"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endParaRPr>
          </a:p>
        </p:txBody>
      </p:sp>
      <p:pic>
        <p:nvPicPr>
          <p:cNvPr id="7" name="图片 6" descr="C:/Users/xiu'ting/Desktop/d9cb1e75da319d55cec5ad72ee45208.jpgd9cb1e75da319d55cec5ad72ee45208"/>
          <p:cNvPicPr>
            <a:picLocks noChangeAspect="1"/>
          </p:cNvPicPr>
          <p:nvPr>
            <p:custDataLst>
              <p:tags r:id="rId4"/>
            </p:custDataLst>
          </p:nvPr>
        </p:nvPicPr>
        <p:blipFill>
          <a:blip r:embed="rId5"/>
          <a:srcRect l="-6933" t="-5639" r="-4876" b="-17845"/>
          <a:stretch>
            <a:fillRect/>
          </a:stretch>
        </p:blipFill>
        <p:spPr>
          <a:xfrm>
            <a:off x="153035" y="132080"/>
            <a:ext cx="988695" cy="1102360"/>
          </a:xfrm>
          <a:prstGeom prst="rect">
            <a:avLst/>
          </a:prstGeom>
        </p:spPr>
      </p:pic>
      <p:pic>
        <p:nvPicPr>
          <p:cNvPr id="13" name="图片 12"/>
          <p:cNvPicPr>
            <a:picLocks noChangeAspect="1"/>
          </p:cNvPicPr>
          <p:nvPr>
            <p:custDataLst>
              <p:tags r:id="rId6"/>
            </p:custDataLst>
          </p:nvPr>
        </p:nvPicPr>
        <p:blipFill rotWithShape="1">
          <a:blip r:embed="rId7"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pic>
        <p:nvPicPr>
          <p:cNvPr id="15" name="图片 14"/>
          <p:cNvPicPr>
            <a:picLocks noChangeAspect="1"/>
          </p:cNvPicPr>
          <p:nvPr>
            <p:custDataLst>
              <p:tags r:id="rId8"/>
            </p:custDataLst>
          </p:nvPr>
        </p:nvPicPr>
        <p:blipFill>
          <a:blip r:embed="rId9"/>
          <a:srcRect l="11019" r="12904"/>
          <a:stretch>
            <a:fillRect/>
          </a:stretch>
        </p:blipFill>
        <p:spPr>
          <a:xfrm>
            <a:off x="1212215" y="1729105"/>
            <a:ext cx="4466590" cy="4525010"/>
          </a:xfrm>
          <a:prstGeom prst="rect">
            <a:avLst/>
          </a:prstGeom>
        </p:spPr>
      </p:pic>
      <p:pic>
        <p:nvPicPr>
          <p:cNvPr id="5" name="图片 4"/>
          <p:cNvPicPr>
            <a:picLocks noChangeAspect="1"/>
          </p:cNvPicPr>
          <p:nvPr>
            <p:custDataLst>
              <p:tags r:id="rId10"/>
            </p:custDataLst>
          </p:nvPr>
        </p:nvPicPr>
        <p:blipFill>
          <a:blip r:embed="rId11"/>
          <a:stretch>
            <a:fillRect/>
          </a:stretch>
        </p:blipFill>
        <p:spPr>
          <a:xfrm>
            <a:off x="6096635" y="1729105"/>
            <a:ext cx="4887595" cy="45250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linds(horizontal)">
                                      <p:cBhvr>
                                        <p:cTn id="17" dur="500"/>
                                        <p:tgtEl>
                                          <p:spTgt spid="12">
                                            <p:txEl>
                                              <p:pRg st="0" end="0"/>
                                            </p:txEl>
                                          </p:spTgt>
                                        </p:tgtEl>
                                      </p:cBhvr>
                                    </p:animEffect>
                                  </p:childTnLst>
                                </p:cTn>
                              </p:par>
                            </p:childTnLst>
                          </p:cTn>
                        </p:par>
                        <p:par>
                          <p:cTn id="18" fill="hold">
                            <p:stCondLst>
                              <p:cond delay="500"/>
                            </p:stCondLst>
                            <p:childTnLst>
                              <p:par>
                                <p:cTn id="19" presetID="2" presetClass="entr" presetSubtype="3"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497805" y="4001474"/>
            <a:ext cx="576000" cy="0"/>
          </a:xfrm>
          <a:prstGeom prst="line">
            <a:avLst/>
          </a:prstGeom>
          <a:noFill/>
          <a:ln w="25400" cap="rnd" cmpd="sng" algn="ctr">
            <a:solidFill>
              <a:schemeClr val="bg1"/>
            </a:solidFill>
            <a:prstDash val="solid"/>
            <a:miter lim="800000"/>
          </a:ln>
          <a:effectLst/>
        </p:spPr>
      </p:cxnSp>
      <p:sp>
        <p:nvSpPr>
          <p:cNvPr id="3" name="文本框 2"/>
          <p:cNvSpPr txBox="1"/>
          <p:nvPr>
            <p:custDataLst>
              <p:tags r:id="rId2"/>
            </p:custDataLst>
          </p:nvPr>
        </p:nvSpPr>
        <p:spPr>
          <a:xfrm>
            <a:off x="1212215" y="452120"/>
            <a:ext cx="7370445" cy="391160"/>
          </a:xfrm>
          <a:prstGeom prst="rect">
            <a:avLst/>
          </a:prstGeom>
          <a:noFill/>
        </p:spPr>
        <p:txBody>
          <a:bodyPr wrap="square" lIns="91438" tIns="45719" rIns="91438" bIns="45719" rtlCol="0">
            <a:spAutoFit/>
          </a:bodyPr>
          <a:p>
            <a:pPr algn="l" rtl="0" eaLnBrk="0">
              <a:lnSpc>
                <a:spcPct val="98000"/>
              </a:lnSpc>
              <a:spcBef>
                <a:spcPts val="0"/>
              </a:spcBef>
            </a:pPr>
            <a:r>
              <a:rPr lang="zh-CN"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rPr>
              <a:t>学习篇目</a:t>
            </a:r>
            <a:endParaRPr lang="zh-CN"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endParaRPr>
          </a:p>
        </p:txBody>
      </p:sp>
      <p:pic>
        <p:nvPicPr>
          <p:cNvPr id="7" name="图片 6"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pic>
        <p:nvPicPr>
          <p:cNvPr id="13" name="图片 12"/>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
        <p:nvSpPr>
          <p:cNvPr id="14" name="文本框 13"/>
          <p:cNvSpPr txBox="1"/>
          <p:nvPr/>
        </p:nvSpPr>
        <p:spPr>
          <a:xfrm>
            <a:off x="1481455" y="1159510"/>
            <a:ext cx="7662545" cy="583565"/>
          </a:xfrm>
          <a:prstGeom prst="rect">
            <a:avLst/>
          </a:prstGeom>
          <a:noFill/>
        </p:spPr>
        <p:txBody>
          <a:bodyPr wrap="square" rtlCol="0" anchor="t">
            <a:spAutoFit/>
          </a:bodyPr>
          <a:p>
            <a:r>
              <a:rPr lang="en-US" altLang="zh-CN" sz="3200">
                <a:latin typeface="仿宋" panose="02010609060101010101" charset="-122"/>
                <a:ea typeface="仿宋" panose="02010609060101010101" charset="-122"/>
              </a:rPr>
              <a:t>   </a:t>
            </a:r>
            <a:r>
              <a:rPr lang="zh-CN" altLang="en-US" sz="3200" b="1">
                <a:latin typeface="仿宋" panose="02010609060101010101" charset="-122"/>
                <a:ea typeface="仿宋" panose="02010609060101010101" charset="-122"/>
                <a:hlinkClick r:id="rId7" action="ppaction://hlinkfile"/>
              </a:rPr>
              <a:t>《坚定不移把国有企业做强做优做大》</a:t>
            </a:r>
            <a:endParaRPr lang="zh-CN" altLang="en-US" sz="3200" b="1">
              <a:latin typeface="仿宋" panose="02010609060101010101" charset="-122"/>
              <a:ea typeface="仿宋" panose="02010609060101010101" charset="-122"/>
            </a:endParaRPr>
          </a:p>
        </p:txBody>
      </p:sp>
      <p:pic>
        <p:nvPicPr>
          <p:cNvPr id="16" name="图片 15"/>
          <p:cNvPicPr>
            <a:picLocks noChangeAspect="1"/>
          </p:cNvPicPr>
          <p:nvPr>
            <p:custDataLst>
              <p:tags r:id="rId8"/>
            </p:custDataLst>
          </p:nvPr>
        </p:nvPicPr>
        <p:blipFill>
          <a:blip r:embed="rId9"/>
          <a:srcRect l="16073" r="17452"/>
          <a:stretch>
            <a:fillRect/>
          </a:stretch>
        </p:blipFill>
        <p:spPr>
          <a:xfrm>
            <a:off x="286385" y="1678940"/>
            <a:ext cx="4987290" cy="4733290"/>
          </a:xfrm>
          <a:prstGeom prst="rect">
            <a:avLst/>
          </a:prstGeom>
        </p:spPr>
      </p:pic>
      <p:pic>
        <p:nvPicPr>
          <p:cNvPr id="2" name="图片 1"/>
          <p:cNvPicPr>
            <a:picLocks noChangeAspect="1"/>
          </p:cNvPicPr>
          <p:nvPr>
            <p:custDataLst>
              <p:tags r:id="rId10"/>
            </p:custDataLst>
          </p:nvPr>
        </p:nvPicPr>
        <p:blipFill>
          <a:blip r:embed="rId11"/>
          <a:stretch>
            <a:fillRect/>
          </a:stretch>
        </p:blipFill>
        <p:spPr>
          <a:xfrm>
            <a:off x="5643880" y="1743075"/>
            <a:ext cx="5198745" cy="4879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500"/>
                                        <p:tgtEl>
                                          <p:spTgt spid="10"/>
                                        </p:tgtEl>
                                      </p:cBhvr>
                                    </p:animEffect>
                                  </p:childTnLst>
                                </p:cTn>
                              </p:par>
                            </p:childTnLst>
                          </p:cTn>
                        </p:par>
                        <p:par>
                          <p:cTn id="13" fill="hold">
                            <p:stCondLst>
                              <p:cond delay="500"/>
                            </p:stCondLst>
                            <p:childTnLst>
                              <p:par>
                                <p:cTn id="14" presetID="2" presetClass="entr" presetSubtype="3"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33988" r="87957" b="3551"/>
          <a:stretch>
            <a:fillRect/>
          </a:stretch>
        </p:blipFill>
        <p:spPr>
          <a:xfrm>
            <a:off x="0" y="3051175"/>
            <a:ext cx="2099310" cy="3806825"/>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4279" t="70861" r="14110"/>
          <a:stretch>
            <a:fillRect/>
          </a:stretch>
        </p:blipFill>
        <p:spPr>
          <a:xfrm>
            <a:off x="1685045" y="5081954"/>
            <a:ext cx="8730761" cy="17760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grpSp>
        <p:nvGrpSpPr>
          <p:cNvPr id="8" name="组合 7"/>
          <p:cNvGrpSpPr/>
          <p:nvPr/>
        </p:nvGrpSpPr>
        <p:grpSpPr>
          <a:xfrm>
            <a:off x="4378960" y="2272665"/>
            <a:ext cx="3591560" cy="586105"/>
            <a:chOff x="4414449" y="1828800"/>
            <a:chExt cx="4467177" cy="586105"/>
          </a:xfrm>
        </p:grpSpPr>
        <p:sp>
          <p:nvSpPr>
            <p:cNvPr id="9" name="矩形: 圆角 8"/>
            <p:cNvSpPr/>
            <p:nvPr/>
          </p:nvSpPr>
          <p:spPr>
            <a:xfrm>
              <a:off x="4564380" y="1828800"/>
              <a:ext cx="4197985" cy="585470"/>
            </a:xfrm>
            <a:prstGeom prst="roundRect">
              <a:avLst/>
            </a:prstGeom>
            <a:solidFill>
              <a:srgbClr val="CC1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414449" y="1887855"/>
              <a:ext cx="4467177" cy="527050"/>
            </a:xfrm>
            <a:prstGeom prst="rect">
              <a:avLst/>
            </a:prstGeom>
            <a:noFill/>
          </p:spPr>
          <p:txBody>
            <a:bodyPr wrap="square" rtlCol="0">
              <a:noAutofit/>
            </a:bodyPr>
            <a:lstStyle/>
            <a:p>
              <a:pPr algn="l"/>
              <a:r>
                <a:rPr lang="zh-CN" altLang="en-US" sz="2800" b="1">
                  <a:solidFill>
                    <a:schemeClr val="bg1"/>
                  </a:solidFill>
                  <a:latin typeface="微软雅黑" panose="020B0503020204020204" pitchFamily="34" charset="-122"/>
                  <a:ea typeface="微软雅黑" panose="020B0503020204020204" pitchFamily="34" charset="-122"/>
                </a:rPr>
                <a:t>第三部分：</a:t>
              </a:r>
              <a:r>
                <a:rPr lang="zh-CN" altLang="en-US" sz="2800" b="1">
                  <a:solidFill>
                    <a:schemeClr val="bg1"/>
                  </a:solidFill>
                  <a:latin typeface="微软雅黑" panose="020B0503020204020204" pitchFamily="34" charset="-122"/>
                  <a:ea typeface="微软雅黑" panose="020B0503020204020204" pitchFamily="34" charset="-122"/>
                  <a:sym typeface="+mn-ea"/>
                </a:rPr>
                <a:t>实践形式</a:t>
              </a:r>
              <a:endParaRPr lang="zh-CN" altLang="en-US" sz="2800" b="1">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45085" y="3429000"/>
            <a:ext cx="12192000" cy="1170940"/>
          </a:xfrm>
          <a:prstGeom prst="rect">
            <a:avLst/>
          </a:prstGeom>
        </p:spPr>
        <p:txBody>
          <a:bodyPr wrap="square">
            <a:noAutofit/>
          </a:bodyPr>
          <a:lstStyle/>
          <a:p>
            <a:pPr algn="ctr">
              <a:lnSpc>
                <a:spcPct val="120000"/>
              </a:lnSpc>
            </a:pPr>
            <a:r>
              <a:rPr lang="zh-CN" altLang="en-US" sz="5400" b="1">
                <a:solidFill>
                  <a:srgbClr val="CC161C"/>
                </a:solidFill>
                <a:latin typeface="微软雅黑" panose="020B0503020204020204" pitchFamily="34" charset="-122"/>
                <a:ea typeface="微软雅黑" panose="020B0503020204020204" pitchFamily="34" charset="-122"/>
                <a:cs typeface="+mn-ea"/>
                <a:sym typeface="+mn-ea"/>
              </a:rPr>
              <a:t>红</a:t>
            </a:r>
            <a:r>
              <a:rPr lang="en-US" altLang="zh-CN" sz="5400" b="1">
                <a:solidFill>
                  <a:srgbClr val="CC161C"/>
                </a:solidFill>
                <a:latin typeface="微软雅黑" panose="020B0503020204020204" pitchFamily="34" charset="-122"/>
                <a:ea typeface="微软雅黑" panose="020B0503020204020204" pitchFamily="34" charset="-122"/>
                <a:cs typeface="+mn-ea"/>
                <a:sym typeface="+mn-ea"/>
              </a:rPr>
              <a:t> </a:t>
            </a:r>
            <a:r>
              <a:rPr lang="zh-CN" altLang="en-US" sz="5400" b="1">
                <a:solidFill>
                  <a:srgbClr val="CC161C"/>
                </a:solidFill>
                <a:latin typeface="微软雅黑" panose="020B0503020204020204" pitchFamily="34" charset="-122"/>
                <a:ea typeface="微软雅黑" panose="020B0503020204020204" pitchFamily="34" charset="-122"/>
                <a:cs typeface="+mn-ea"/>
                <a:sym typeface="+mn-ea"/>
              </a:rPr>
              <a:t>色</a:t>
            </a:r>
            <a:r>
              <a:rPr lang="en-US" altLang="zh-CN" sz="5400" b="1">
                <a:solidFill>
                  <a:srgbClr val="CC161C"/>
                </a:solidFill>
                <a:latin typeface="微软雅黑" panose="020B0503020204020204" pitchFamily="34" charset="-122"/>
                <a:ea typeface="微软雅黑" panose="020B0503020204020204" pitchFamily="34" charset="-122"/>
                <a:cs typeface="+mn-ea"/>
                <a:sym typeface="+mn-ea"/>
              </a:rPr>
              <a:t> </a:t>
            </a:r>
            <a:r>
              <a:rPr lang="zh-CN" altLang="en-US" sz="5400" b="1">
                <a:solidFill>
                  <a:srgbClr val="CC161C"/>
                </a:solidFill>
                <a:latin typeface="微软雅黑" panose="020B0503020204020204" pitchFamily="34" charset="-122"/>
                <a:ea typeface="微软雅黑" panose="020B0503020204020204" pitchFamily="34" charset="-122"/>
                <a:cs typeface="+mn-ea"/>
                <a:sym typeface="+mn-ea"/>
              </a:rPr>
              <a:t>观</a:t>
            </a:r>
            <a:r>
              <a:rPr lang="en-US" altLang="zh-CN" sz="5400" b="1">
                <a:solidFill>
                  <a:srgbClr val="CC161C"/>
                </a:solidFill>
                <a:latin typeface="微软雅黑" panose="020B0503020204020204" pitchFamily="34" charset="-122"/>
                <a:ea typeface="微软雅黑" panose="020B0503020204020204" pitchFamily="34" charset="-122"/>
                <a:cs typeface="+mn-ea"/>
                <a:sym typeface="+mn-ea"/>
              </a:rPr>
              <a:t> </a:t>
            </a:r>
            <a:r>
              <a:rPr lang="zh-CN" altLang="en-US" sz="5400" b="1">
                <a:solidFill>
                  <a:srgbClr val="CC161C"/>
                </a:solidFill>
                <a:latin typeface="微软雅黑" panose="020B0503020204020204" pitchFamily="34" charset="-122"/>
                <a:ea typeface="微软雅黑" panose="020B0503020204020204" pitchFamily="34" charset="-122"/>
                <a:cs typeface="+mn-ea"/>
                <a:sym typeface="+mn-ea"/>
              </a:rPr>
              <a:t>影</a:t>
            </a:r>
            <a:endParaRPr lang="zh-CN" altLang="en-US" sz="5400" b="1">
              <a:solidFill>
                <a:srgbClr val="CC161C"/>
              </a:solidFill>
              <a:latin typeface="微软雅黑" panose="020B0503020204020204" pitchFamily="34" charset="-122"/>
              <a:ea typeface="微软雅黑" panose="020B0503020204020204" pitchFamily="34" charset="-122"/>
              <a:cs typeface="+mn-ea"/>
              <a:sym typeface="+mn-ea"/>
            </a:endParaRPr>
          </a:p>
        </p:txBody>
      </p:sp>
      <p:pic>
        <p:nvPicPr>
          <p:cNvPr id="2" name="图片 1" descr="C:/Users/xiu'ting/Desktop/d9cb1e75da319d55cec5ad72ee45208.jpgd9cb1e75da319d55cec5ad72ee45208"/>
          <p:cNvPicPr>
            <a:picLocks noChangeAspect="1"/>
          </p:cNvPicPr>
          <p:nvPr>
            <p:custDataLst>
              <p:tags r:id="rId4"/>
            </p:custDataLst>
          </p:nvPr>
        </p:nvPicPr>
        <p:blipFill>
          <a:blip r:embed="rId5"/>
          <a:srcRect l="-6933" t="-5639" r="-4876" b="-17845"/>
          <a:stretch>
            <a:fillRect/>
          </a:stretch>
        </p:blipFill>
        <p:spPr>
          <a:xfrm>
            <a:off x="5150485" y="0"/>
            <a:ext cx="1890395" cy="2062480"/>
          </a:xfrm>
          <a:prstGeom prst="rect">
            <a:avLst/>
          </a:prstGeom>
        </p:spPr>
      </p:pic>
      <p:pic>
        <p:nvPicPr>
          <p:cNvPr id="27" name="图片 26"/>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781586" y="553420"/>
            <a:ext cx="1409473" cy="10738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497805" y="4001474"/>
            <a:ext cx="576000" cy="0"/>
          </a:xfrm>
          <a:prstGeom prst="line">
            <a:avLst/>
          </a:prstGeom>
          <a:noFill/>
          <a:ln w="25400" cap="rnd" cmpd="sng" algn="ctr">
            <a:solidFill>
              <a:schemeClr val="bg1"/>
            </a:solidFill>
            <a:prstDash val="solid"/>
            <a:miter lim="800000"/>
          </a:ln>
          <a:effectLst/>
        </p:spPr>
      </p:cxnSp>
      <p:sp>
        <p:nvSpPr>
          <p:cNvPr id="3" name="文本框 2"/>
          <p:cNvSpPr txBox="1"/>
          <p:nvPr>
            <p:custDataLst>
              <p:tags r:id="rId2"/>
            </p:custDataLst>
          </p:nvPr>
        </p:nvSpPr>
        <p:spPr>
          <a:xfrm>
            <a:off x="1212215" y="452120"/>
            <a:ext cx="7370445" cy="391160"/>
          </a:xfrm>
          <a:prstGeom prst="rect">
            <a:avLst/>
          </a:prstGeom>
          <a:noFill/>
        </p:spPr>
        <p:txBody>
          <a:bodyPr wrap="square" lIns="91438" tIns="45719" rIns="91438" bIns="45719" rtlCol="0">
            <a:spAutoFit/>
          </a:bodyPr>
          <a:p>
            <a:pPr algn="l" rtl="0" eaLnBrk="0">
              <a:lnSpc>
                <a:spcPct val="98000"/>
              </a:lnSpc>
              <a:spcBef>
                <a:spcPts val="0"/>
              </a:spcBef>
            </a:pPr>
            <a:r>
              <a:rPr lang="zh-CN"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rPr>
              <a:t>实践形式</a:t>
            </a:r>
            <a:r>
              <a:rPr lang="en-US" altLang="zh-CN"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rPr>
              <a:t>  </a:t>
            </a:r>
            <a:r>
              <a:rPr lang="zh-CN" altLang="en-US"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rPr>
              <a:t>红色观影</a:t>
            </a:r>
            <a:endParaRPr lang="zh-CN" altLang="en-US"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endParaRPr>
          </a:p>
        </p:txBody>
      </p:sp>
      <p:pic>
        <p:nvPicPr>
          <p:cNvPr id="7" name="图片 6"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pic>
        <p:nvPicPr>
          <p:cNvPr id="13" name="图片 12"/>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
        <p:nvSpPr>
          <p:cNvPr id="14" name="文本框 13"/>
          <p:cNvSpPr txBox="1"/>
          <p:nvPr/>
        </p:nvSpPr>
        <p:spPr>
          <a:xfrm>
            <a:off x="5020945" y="1967230"/>
            <a:ext cx="6104890" cy="3810635"/>
          </a:xfrm>
          <a:prstGeom prst="rect">
            <a:avLst/>
          </a:prstGeom>
          <a:noFill/>
        </p:spPr>
        <p:txBody>
          <a:bodyPr wrap="square" rtlCol="0" anchor="t">
            <a:noAutofit/>
          </a:bodyPr>
          <a:p>
            <a:r>
              <a:rPr lang="en-US" altLang="zh-CN" sz="2500" b="1">
                <a:latin typeface="仿宋" panose="02010609060101010101" charset="-122"/>
                <a:ea typeface="仿宋" panose="02010609060101010101" charset="-122"/>
              </a:rPr>
              <a:t>·活动形式</a:t>
            </a:r>
            <a:r>
              <a:rPr lang="en-US" altLang="zh-CN" sz="2500">
                <a:latin typeface="仿宋" panose="02010609060101010101" charset="-122"/>
                <a:ea typeface="仿宋" panose="02010609060101010101" charset="-122"/>
              </a:rPr>
              <a:t>:线上、线下组织会</a:t>
            </a:r>
            <a:endParaRPr lang="en-US" altLang="zh-CN" sz="2500">
              <a:latin typeface="仿宋" panose="02010609060101010101" charset="-122"/>
              <a:ea typeface="仿宋" panose="02010609060101010101" charset="-122"/>
            </a:endParaRPr>
          </a:p>
          <a:p>
            <a:pPr lvl="0" indent="0">
              <a:buNone/>
            </a:pPr>
            <a:r>
              <a:rPr lang="en-US" altLang="zh-CN" sz="2500" b="1">
                <a:latin typeface="仿宋" panose="02010609060101010101" charset="-122"/>
                <a:ea typeface="仿宋" panose="02010609060101010101" charset="-122"/>
              </a:rPr>
              <a:t>·活动介绍:</a:t>
            </a:r>
            <a:r>
              <a:rPr lang="en-US" altLang="zh-CN" sz="2500">
                <a:latin typeface="仿宋" panose="02010609060101010101" charset="-122"/>
                <a:ea typeface="仿宋" panose="02010609060101010101" charset="-122"/>
              </a:rPr>
              <a:t>2023年11月，</a:t>
            </a:r>
            <a:r>
              <a:rPr lang="zh-CN" altLang="en-US" sz="2500">
                <a:latin typeface="仿宋" panose="02010609060101010101" charset="-122"/>
                <a:ea typeface="仿宋" panose="02010609060101010101" charset="-122"/>
              </a:rPr>
              <a:t>各班团支部</a:t>
            </a:r>
            <a:r>
              <a:rPr lang="en-US" altLang="zh-CN" sz="2500">
                <a:latin typeface="仿宋" panose="02010609060101010101" charset="-122"/>
                <a:ea typeface="仿宋" panose="02010609060101010101" charset="-122"/>
              </a:rPr>
              <a:t>组织学生开展以"观红色电影，忆革命情怀"为主题的观影活动，观影形式采取线上线下相结合的方式，带领大家一起观看红色电影</a:t>
            </a:r>
            <a:r>
              <a:rPr lang="zh-CN" altLang="en-US" sz="2500">
                <a:latin typeface="仿宋" panose="02010609060101010101" charset="-122"/>
                <a:ea typeface="仿宋" panose="02010609060101010101" charset="-122"/>
              </a:rPr>
              <a:t>，让同学们切身体会红色精神，收获满满。</a:t>
            </a:r>
            <a:endParaRPr lang="en-US" altLang="zh-CN" sz="2500">
              <a:latin typeface="仿宋" panose="02010609060101010101" charset="-122"/>
              <a:ea typeface="仿宋" panose="02010609060101010101" charset="-122"/>
            </a:endParaRPr>
          </a:p>
          <a:p>
            <a:endParaRPr lang="zh-CN" altLang="en-US" sz="2500" b="1">
              <a:latin typeface="仿宋" panose="02010609060101010101" charset="-122"/>
              <a:ea typeface="仿宋" panose="02010609060101010101" charset="-122"/>
            </a:endParaRPr>
          </a:p>
        </p:txBody>
      </p:sp>
      <p:pic>
        <p:nvPicPr>
          <p:cNvPr id="5" name="图片 4"/>
          <p:cNvPicPr>
            <a:picLocks noChangeAspect="1"/>
          </p:cNvPicPr>
          <p:nvPr/>
        </p:nvPicPr>
        <p:blipFill>
          <a:blip r:embed="rId7"/>
          <a:stretch>
            <a:fillRect/>
          </a:stretch>
        </p:blipFill>
        <p:spPr>
          <a:xfrm>
            <a:off x="663575" y="2180590"/>
            <a:ext cx="4142105" cy="31070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500"/>
                                        <p:tgtEl>
                                          <p:spTgt spid="10"/>
                                        </p:tgtEl>
                                      </p:cBhvr>
                                    </p:animEffect>
                                  </p:childTnLst>
                                </p:cTn>
                              </p:par>
                            </p:childTnLst>
                          </p:cTn>
                        </p:par>
                        <p:par>
                          <p:cTn id="13" fill="hold">
                            <p:stCondLst>
                              <p:cond delay="500"/>
                            </p:stCondLst>
                            <p:childTnLst>
                              <p:par>
                                <p:cTn id="14" presetID="2" presetClass="entr" presetSubtype="3"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497805" y="4001474"/>
            <a:ext cx="576000" cy="0"/>
          </a:xfrm>
          <a:prstGeom prst="line">
            <a:avLst/>
          </a:prstGeom>
          <a:noFill/>
          <a:ln w="25400" cap="rnd" cmpd="sng" algn="ctr">
            <a:solidFill>
              <a:schemeClr val="bg1"/>
            </a:solidFill>
            <a:prstDash val="solid"/>
            <a:miter lim="800000"/>
          </a:ln>
          <a:effectLst/>
        </p:spPr>
      </p:cxnSp>
      <p:sp>
        <p:nvSpPr>
          <p:cNvPr id="3" name="文本框 2"/>
          <p:cNvSpPr txBox="1"/>
          <p:nvPr>
            <p:custDataLst>
              <p:tags r:id="rId2"/>
            </p:custDataLst>
          </p:nvPr>
        </p:nvSpPr>
        <p:spPr>
          <a:xfrm>
            <a:off x="1212215" y="452120"/>
            <a:ext cx="7370445" cy="391160"/>
          </a:xfrm>
          <a:prstGeom prst="rect">
            <a:avLst/>
          </a:prstGeom>
          <a:noFill/>
        </p:spPr>
        <p:txBody>
          <a:bodyPr wrap="square" lIns="91438" tIns="45719" rIns="91438" bIns="45719" rtlCol="0">
            <a:spAutoFit/>
          </a:bodyPr>
          <a:p>
            <a:pPr algn="l" rtl="0" eaLnBrk="0">
              <a:lnSpc>
                <a:spcPct val="98000"/>
              </a:lnSpc>
              <a:spcBef>
                <a:spcPts val="0"/>
              </a:spcBef>
            </a:pPr>
            <a:r>
              <a:rPr lang="zh-CN"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rPr>
              <a:t>实践形式</a:t>
            </a:r>
            <a:r>
              <a:rPr lang="en-US" altLang="zh-CN"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rPr>
              <a:t>  </a:t>
            </a:r>
            <a:r>
              <a:rPr lang="zh-CN" altLang="en-US"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rPr>
              <a:t>红色观影</a:t>
            </a:r>
            <a:endParaRPr lang="zh-CN" altLang="en-US" sz="2000" b="1" kern="0" spc="-10" dirty="0">
              <a:solidFill>
                <a:srgbClr val="E40F00">
                  <a:alpha val="100000"/>
                </a:srgbClr>
              </a:solidFill>
              <a:latin typeface="黑体" panose="02010609060101010101" charset="-122"/>
              <a:ea typeface="黑体" panose="02010609060101010101" charset="-122"/>
              <a:cs typeface="黑体" panose="02010609060101010101" charset="-122"/>
              <a:sym typeface="+mn-ea"/>
            </a:endParaRPr>
          </a:p>
        </p:txBody>
      </p:sp>
      <p:pic>
        <p:nvPicPr>
          <p:cNvPr id="7" name="图片 6"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pic>
        <p:nvPicPr>
          <p:cNvPr id="13" name="图片 12"/>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
        <p:nvSpPr>
          <p:cNvPr id="14" name="文本框 13"/>
          <p:cNvSpPr txBox="1"/>
          <p:nvPr/>
        </p:nvSpPr>
        <p:spPr>
          <a:xfrm>
            <a:off x="5519420" y="1631950"/>
            <a:ext cx="6672580" cy="4184015"/>
          </a:xfrm>
          <a:prstGeom prst="rect">
            <a:avLst/>
          </a:prstGeom>
          <a:noFill/>
        </p:spPr>
        <p:txBody>
          <a:bodyPr wrap="square" rtlCol="0" anchor="t">
            <a:noAutofit/>
          </a:bodyPr>
          <a:p>
            <a:r>
              <a:rPr lang="en-US" altLang="zh-CN" sz="2500" b="1">
                <a:latin typeface="仿宋" panose="02010609060101010101" charset="-122"/>
                <a:ea typeface="仿宋" panose="02010609060101010101" charset="-122"/>
                <a:sym typeface="+mn-ea"/>
              </a:rPr>
              <a:t>·活动目的:</a:t>
            </a:r>
            <a:r>
              <a:rPr lang="en-US" altLang="zh-CN" sz="2500">
                <a:latin typeface="仿宋" panose="02010609060101010101" charset="-122"/>
                <a:ea typeface="仿宋" panose="02010609060101010101" charset="-122"/>
                <a:sym typeface="+mn-ea"/>
              </a:rPr>
              <a:t>为了进一步弘扬红色革命精神，传承红色基因、汲取红色力量，扎实开展爱国主题学习教育，促进大学生思想文化教育，进一步提高同学们对党光荣发展历史的认识，加强对大学生的政治引领和思想建设。</a:t>
            </a:r>
            <a:endParaRPr lang="zh-CN" altLang="en-US" sz="2500" b="1">
              <a:latin typeface="仿宋" panose="02010609060101010101" charset="-122"/>
              <a:ea typeface="仿宋" panose="02010609060101010101" charset="-122"/>
            </a:endParaRPr>
          </a:p>
          <a:p>
            <a:r>
              <a:rPr lang="en-US" altLang="zh-CN" sz="2500" b="1">
                <a:latin typeface="仿宋" panose="02010609060101010101" charset="-122"/>
                <a:ea typeface="仿宋" panose="02010609060101010101" charset="-122"/>
              </a:rPr>
              <a:t>·活动过程:</a:t>
            </a:r>
            <a:endParaRPr lang="en-US" altLang="zh-CN" sz="2500">
              <a:latin typeface="仿宋" panose="02010609060101010101" charset="-122"/>
              <a:ea typeface="仿宋" panose="02010609060101010101" charset="-122"/>
            </a:endParaRPr>
          </a:p>
          <a:p>
            <a:r>
              <a:rPr lang="en-US" altLang="zh-CN" sz="2500">
                <a:latin typeface="仿宋" panose="02010609060101010101" charset="-122"/>
                <a:ea typeface="仿宋" panose="02010609060101010101" charset="-122"/>
              </a:rPr>
              <a:t>(1)组织筛选合适的影片。</a:t>
            </a:r>
            <a:endParaRPr lang="en-US" altLang="zh-CN" sz="2500">
              <a:latin typeface="仿宋" panose="02010609060101010101" charset="-122"/>
              <a:ea typeface="仿宋" panose="02010609060101010101" charset="-122"/>
            </a:endParaRPr>
          </a:p>
          <a:p>
            <a:r>
              <a:rPr lang="en-US" altLang="zh-CN" sz="2500">
                <a:latin typeface="仿宋" panose="02010609060101010101" charset="-122"/>
                <a:ea typeface="仿宋" panose="02010609060101010101" charset="-122"/>
              </a:rPr>
              <a:t>(2)影片审核通过后团支书通过班级群下放活动通知。</a:t>
            </a:r>
            <a:endParaRPr lang="en-US" altLang="zh-CN" sz="2500">
              <a:latin typeface="仿宋" panose="02010609060101010101" charset="-122"/>
              <a:ea typeface="仿宋" panose="02010609060101010101" charset="-122"/>
            </a:endParaRPr>
          </a:p>
          <a:p>
            <a:r>
              <a:rPr lang="en-US" altLang="zh-CN" sz="2500">
                <a:latin typeface="仿宋" panose="02010609060101010101" charset="-122"/>
                <a:ea typeface="仿宋" panose="02010609060101010101" charset="-122"/>
              </a:rPr>
              <a:t>(3)根据活动时间和观影人数，提前预定场地，准备影片文件。</a:t>
            </a:r>
            <a:endParaRPr lang="en-US" altLang="zh-CN" sz="2500">
              <a:latin typeface="仿宋" panose="02010609060101010101" charset="-122"/>
              <a:ea typeface="仿宋" panose="02010609060101010101" charset="-122"/>
            </a:endParaRPr>
          </a:p>
          <a:p>
            <a:r>
              <a:rPr lang="en-US" altLang="zh-CN" sz="2500">
                <a:latin typeface="仿宋" panose="02010609060101010101" charset="-122"/>
                <a:ea typeface="仿宋" panose="02010609060101010101" charset="-122"/>
              </a:rPr>
              <a:t>(4)观影结束后，支部内同学分享交流观后感。</a:t>
            </a:r>
            <a:endParaRPr lang="en-US" altLang="zh-CN" sz="2500">
              <a:latin typeface="仿宋" panose="02010609060101010101" charset="-122"/>
              <a:ea typeface="仿宋" panose="02010609060101010101" charset="-122"/>
            </a:endParaRPr>
          </a:p>
          <a:p>
            <a:endParaRPr lang="en-US" altLang="zh-CN" sz="2500">
              <a:latin typeface="仿宋" panose="02010609060101010101" charset="-122"/>
              <a:ea typeface="仿宋" panose="02010609060101010101" charset="-122"/>
            </a:endParaRPr>
          </a:p>
        </p:txBody>
      </p:sp>
      <p:pic>
        <p:nvPicPr>
          <p:cNvPr id="5" name="图片 4"/>
          <p:cNvPicPr>
            <a:picLocks noChangeAspect="1"/>
          </p:cNvPicPr>
          <p:nvPr>
            <p:custDataLst>
              <p:tags r:id="rId7"/>
            </p:custDataLst>
          </p:nvPr>
        </p:nvPicPr>
        <p:blipFill>
          <a:blip r:embed="rId8"/>
          <a:stretch>
            <a:fillRect/>
          </a:stretch>
        </p:blipFill>
        <p:spPr>
          <a:xfrm>
            <a:off x="384810" y="1631950"/>
            <a:ext cx="4810760" cy="4566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500"/>
                                        <p:tgtEl>
                                          <p:spTgt spid="10"/>
                                        </p:tgtEl>
                                      </p:cBhvr>
                                    </p:animEffect>
                                  </p:childTnLst>
                                </p:cTn>
                              </p:par>
                            </p:childTnLst>
                          </p:cTn>
                        </p:par>
                        <p:par>
                          <p:cTn id="13" fill="hold">
                            <p:stCondLst>
                              <p:cond delay="500"/>
                            </p:stCondLst>
                            <p:childTnLst>
                              <p:par>
                                <p:cTn id="14" presetID="2" presetClass="entr" presetSubtype="3"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t="33988" r="87957" b="3551"/>
          <a:stretch>
            <a:fillRect/>
          </a:stretch>
        </p:blipFill>
        <p:spPr>
          <a:xfrm>
            <a:off x="0" y="3051175"/>
            <a:ext cx="1966595" cy="3806825"/>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4279" t="70861" r="14110"/>
          <a:stretch>
            <a:fillRect/>
          </a:stretch>
        </p:blipFill>
        <p:spPr>
          <a:xfrm>
            <a:off x="1679330" y="5081954"/>
            <a:ext cx="8730761" cy="177604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
        <p:nvSpPr>
          <p:cNvPr id="2" name="文本框 1"/>
          <p:cNvSpPr txBox="1"/>
          <p:nvPr/>
        </p:nvSpPr>
        <p:spPr>
          <a:xfrm>
            <a:off x="2209196" y="2571534"/>
            <a:ext cx="8084264" cy="1446550"/>
          </a:xfrm>
          <a:prstGeom prst="rect">
            <a:avLst/>
          </a:prstGeom>
          <a:noFill/>
        </p:spPr>
        <p:txBody>
          <a:bodyPr wrap="none" rtlCol="0">
            <a:spAutoFit/>
          </a:bodyPr>
          <a:lstStyle/>
          <a:p>
            <a:r>
              <a:rPr lang="zh-CN" altLang="en-US" sz="8800" b="1">
                <a:solidFill>
                  <a:srgbClr val="CC161C"/>
                </a:solidFill>
                <a:latin typeface="微软雅黑" panose="020B0503020204020204" pitchFamily="34" charset="-122"/>
                <a:ea typeface="微软雅黑" panose="020B0503020204020204" pitchFamily="34" charset="-122"/>
              </a:rPr>
              <a:t>谢谢大家的观看</a:t>
            </a:r>
            <a:endParaRPr lang="zh-CN" altLang="en-US" sz="8800" b="1">
              <a:solidFill>
                <a:srgbClr val="CC161C"/>
              </a:solidFill>
              <a:latin typeface="微软雅黑" panose="020B0503020204020204" pitchFamily="34" charset="-122"/>
              <a:ea typeface="微软雅黑" panose="020B0503020204020204" pitchFamily="34" charset="-122"/>
            </a:endParaRPr>
          </a:p>
        </p:txBody>
      </p:sp>
      <p:pic>
        <p:nvPicPr>
          <p:cNvPr id="3" name="图片 2" descr="C:/Users/xiu'ting/Desktop/d9cb1e75da319d55cec5ad72ee45208.jpgd9cb1e75da319d55cec5ad72ee45208"/>
          <p:cNvPicPr>
            <a:picLocks noChangeAspect="1"/>
          </p:cNvPicPr>
          <p:nvPr>
            <p:custDataLst>
              <p:tags r:id="rId4"/>
            </p:custDataLst>
          </p:nvPr>
        </p:nvPicPr>
        <p:blipFill>
          <a:blip r:embed="rId5"/>
          <a:srcRect l="-6933" t="-5639" r="-4876" b="-17845"/>
          <a:stretch>
            <a:fillRect/>
          </a:stretch>
        </p:blipFill>
        <p:spPr>
          <a:xfrm>
            <a:off x="5150485" y="0"/>
            <a:ext cx="1890395" cy="2062480"/>
          </a:xfrm>
          <a:prstGeom prst="rect">
            <a:avLst/>
          </a:prstGeom>
        </p:spPr>
      </p:pic>
      <p:pic>
        <p:nvPicPr>
          <p:cNvPr id="27" name="图片 26"/>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781586" y="553420"/>
            <a:ext cx="1409473" cy="10738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 presetClass="entr" presetSubtype="3"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iterate type="wd">
                                    <p:tmPct val="10000"/>
                                  </p:iterate>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33988" r="87957" b="3551"/>
          <a:stretch>
            <a:fillRect/>
          </a:stretch>
        </p:blipFill>
        <p:spPr>
          <a:xfrm>
            <a:off x="0" y="3081655"/>
            <a:ext cx="2035175" cy="3806825"/>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4279" t="70861" r="14110"/>
          <a:stretch>
            <a:fillRect/>
          </a:stretch>
        </p:blipFill>
        <p:spPr>
          <a:xfrm>
            <a:off x="1679330" y="5081954"/>
            <a:ext cx="8730761" cy="17760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
        <p:nvSpPr>
          <p:cNvPr id="8" name="文本框 7"/>
          <p:cNvSpPr txBox="1"/>
          <p:nvPr/>
        </p:nvSpPr>
        <p:spPr>
          <a:xfrm>
            <a:off x="2600576" y="1672398"/>
            <a:ext cx="673989" cy="649799"/>
          </a:xfrm>
          <a:prstGeom prst="rect">
            <a:avLst/>
          </a:prstGeom>
          <a:solidFill>
            <a:srgbClr val="CC161C"/>
          </a:solidFill>
          <a:ln>
            <a:noFill/>
          </a:ln>
        </p:spPr>
        <p:txBody>
          <a:bodyPr wrap="none" lIns="91438" tIns="45719" rIns="91438" bIns="45719" rtlCol="0" anchor="ctr" anchorCtr="1">
            <a:noAutofit/>
          </a:bodyPr>
          <a:lstStyle/>
          <a:p>
            <a:r>
              <a:rPr lang="en-US" altLang="zh-CN" sz="3600" dirty="0">
                <a:solidFill>
                  <a:schemeClr val="bg1"/>
                </a:solidFill>
                <a:latin typeface="方正清刻本悦宋简体" panose="02000000000000000000" pitchFamily="2" charset="-122"/>
                <a:ea typeface="方正清刻本悦宋简体" panose="02000000000000000000" pitchFamily="2" charset="-122"/>
              </a:rPr>
              <a:t>01</a:t>
            </a:r>
            <a:endParaRPr lang="zh-CN" altLang="en-US" sz="3600" dirty="0">
              <a:solidFill>
                <a:schemeClr val="bg1"/>
              </a:solidFill>
              <a:latin typeface="方正清刻本悦宋简体" panose="02000000000000000000" pitchFamily="2" charset="-122"/>
              <a:ea typeface="方正清刻本悦宋简体" panose="02000000000000000000" pitchFamily="2" charset="-122"/>
            </a:endParaRPr>
          </a:p>
        </p:txBody>
      </p:sp>
      <p:grpSp>
        <p:nvGrpSpPr>
          <p:cNvPr id="9" name="组合 8"/>
          <p:cNvGrpSpPr/>
          <p:nvPr/>
        </p:nvGrpSpPr>
        <p:grpSpPr>
          <a:xfrm>
            <a:off x="2870653" y="1413318"/>
            <a:ext cx="8302624" cy="1168400"/>
            <a:chOff x="5000154" y="1862342"/>
            <a:chExt cx="6960050" cy="1168400"/>
          </a:xfrm>
        </p:grpSpPr>
        <p:sp>
          <p:nvSpPr>
            <p:cNvPr id="10" name="矩形 9"/>
            <p:cNvSpPr/>
            <p:nvPr/>
          </p:nvSpPr>
          <p:spPr>
            <a:xfrm>
              <a:off x="5000154" y="1862342"/>
              <a:ext cx="6942484" cy="116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9740" indent="0" algn="l" rtl="0" eaLnBrk="0">
                <a:lnSpc>
                  <a:spcPct val="115000"/>
                </a:lnSpc>
                <a:spcBef>
                  <a:spcPts val="425"/>
                </a:spcBef>
              </a:pPr>
              <a:endParaRPr sz="2000" b="1" kern="0" spc="-10" dirty="0">
                <a:solidFill>
                  <a:srgbClr val="D915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11" name="矩形 10"/>
            <p:cNvSpPr/>
            <p:nvPr/>
          </p:nvSpPr>
          <p:spPr>
            <a:xfrm>
              <a:off x="5413764" y="2121422"/>
              <a:ext cx="6546440" cy="649605"/>
            </a:xfrm>
            <a:prstGeom prst="rect">
              <a:avLst/>
            </a:prstGeom>
            <a:noFill/>
            <a:ln w="12700">
              <a:solidFill>
                <a:srgbClr val="CC16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2400" b="1" kern="0" spc="-10" dirty="0">
                  <a:solidFill>
                    <a:srgbClr val="D91500">
                      <a:alpha val="100000"/>
                    </a:srgbClr>
                  </a:solidFill>
                  <a:latin typeface="黑体" panose="02010609060101010101" charset="-122"/>
                  <a:ea typeface="黑体" panose="02010609060101010101" charset="-122"/>
                  <a:cs typeface="黑体" panose="02010609060101010101" charset="-122"/>
                  <a:sym typeface="+mn-ea"/>
                </a:rPr>
                <a:t>《建设世界科技强国》</a:t>
              </a:r>
              <a:endParaRPr sz="2400" b="1" kern="0" spc="-10" dirty="0">
                <a:solidFill>
                  <a:srgbClr val="D91500">
                    <a:alpha val="100000"/>
                  </a:srgbClr>
                </a:solidFill>
                <a:latin typeface="黑体" panose="02010609060101010101" charset="-122"/>
                <a:ea typeface="黑体" panose="02010609060101010101" charset="-122"/>
                <a:cs typeface="黑体" panose="02010609060101010101" charset="-122"/>
                <a:sym typeface="+mn-ea"/>
              </a:endParaRPr>
            </a:p>
          </p:txBody>
        </p:sp>
      </p:grpSp>
      <p:sp>
        <p:nvSpPr>
          <p:cNvPr id="12" name="文本框 11"/>
          <p:cNvSpPr txBox="1"/>
          <p:nvPr/>
        </p:nvSpPr>
        <p:spPr>
          <a:xfrm>
            <a:off x="2600325" y="2755265"/>
            <a:ext cx="673735" cy="673735"/>
          </a:xfrm>
          <a:prstGeom prst="rect">
            <a:avLst/>
          </a:prstGeom>
          <a:solidFill>
            <a:srgbClr val="CC161C"/>
          </a:solidFill>
        </p:spPr>
        <p:txBody>
          <a:bodyPr wrap="none" lIns="91438" tIns="45719" rIns="91438" bIns="45719" rtlCol="0" anchor="ctr" anchorCtr="1">
            <a:noAutofit/>
          </a:bodyPr>
          <a:lstStyle/>
          <a:p>
            <a:r>
              <a:rPr lang="en-US" altLang="zh-CN" sz="3600" dirty="0">
                <a:solidFill>
                  <a:schemeClr val="bg1"/>
                </a:solidFill>
                <a:latin typeface="方正清刻本悦宋简体" panose="02000000000000000000" pitchFamily="2" charset="-122"/>
                <a:ea typeface="方正清刻本悦宋简体" panose="02000000000000000000" pitchFamily="2" charset="-122"/>
              </a:rPr>
              <a:t>02</a:t>
            </a:r>
            <a:endParaRPr lang="zh-CN" altLang="en-US" sz="3600" dirty="0">
              <a:solidFill>
                <a:schemeClr val="bg1"/>
              </a:solidFill>
              <a:latin typeface="方正清刻本悦宋简体" panose="02000000000000000000" pitchFamily="2" charset="-122"/>
              <a:ea typeface="方正清刻本悦宋简体" panose="02000000000000000000" pitchFamily="2" charset="-122"/>
            </a:endParaRPr>
          </a:p>
        </p:txBody>
      </p:sp>
      <p:grpSp>
        <p:nvGrpSpPr>
          <p:cNvPr id="13" name="组合 12"/>
          <p:cNvGrpSpPr/>
          <p:nvPr/>
        </p:nvGrpSpPr>
        <p:grpSpPr>
          <a:xfrm>
            <a:off x="3382010" y="2757805"/>
            <a:ext cx="7810500" cy="649605"/>
            <a:chOff x="4919240" y="1896632"/>
            <a:chExt cx="4741399" cy="649799"/>
          </a:xfrm>
        </p:grpSpPr>
        <p:sp>
          <p:nvSpPr>
            <p:cNvPr id="14" name="矩形 13"/>
            <p:cNvSpPr/>
            <p:nvPr/>
          </p:nvSpPr>
          <p:spPr>
            <a:xfrm>
              <a:off x="4919240" y="1963327"/>
              <a:ext cx="4407188" cy="517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sz="2400" b="1" kern="0" spc="-10" dirty="0">
                  <a:solidFill>
                    <a:srgbClr val="D91500">
                      <a:alpha val="100000"/>
                    </a:srgbClr>
                  </a:solidFill>
                  <a:latin typeface="黑体" panose="02010609060101010101" charset="-122"/>
                  <a:ea typeface="黑体" panose="02010609060101010101" charset="-122"/>
                  <a:cs typeface="黑体" panose="02010609060101010101" charset="-122"/>
                  <a:sym typeface="+mn-ea"/>
                </a:rPr>
                <a:t>《坚定不移把国有企业做强做优做大》</a:t>
              </a:r>
              <a:endParaRPr sz="2400" b="1" kern="0" spc="-10" dirty="0">
                <a:solidFill>
                  <a:srgbClr val="D915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15" name="矩形 14"/>
            <p:cNvSpPr/>
            <p:nvPr/>
          </p:nvSpPr>
          <p:spPr>
            <a:xfrm>
              <a:off x="4919240" y="1896632"/>
              <a:ext cx="4741399" cy="649799"/>
            </a:xfrm>
            <a:prstGeom prst="rect">
              <a:avLst/>
            </a:prstGeom>
            <a:noFill/>
            <a:ln w="12700">
              <a:solidFill>
                <a:srgbClr val="CC16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606669" y="0"/>
            <a:ext cx="1160585" cy="1916206"/>
            <a:chOff x="606669" y="0"/>
            <a:chExt cx="1160585" cy="1916206"/>
          </a:xfrm>
        </p:grpSpPr>
        <p:sp>
          <p:nvSpPr>
            <p:cNvPr id="2" name="矩形 1"/>
            <p:cNvSpPr/>
            <p:nvPr/>
          </p:nvSpPr>
          <p:spPr>
            <a:xfrm>
              <a:off x="606669" y="0"/>
              <a:ext cx="1160585" cy="1916206"/>
            </a:xfrm>
            <a:prstGeom prst="rect">
              <a:avLst/>
            </a:prstGeom>
            <a:solidFill>
              <a:srgbClr val="CC1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39701" y="73576"/>
              <a:ext cx="786415" cy="1754326"/>
            </a:xfrm>
            <a:prstGeom prst="rect">
              <a:avLst/>
            </a:prstGeom>
            <a:noFill/>
          </p:spPr>
          <p:txBody>
            <a:bodyPr wrap="square" rtlCol="0">
              <a:spAutoFit/>
            </a:bodyPr>
            <a:lstStyle/>
            <a:p>
              <a:r>
                <a:rPr lang="zh-CN" altLang="en-US" sz="5400" b="1">
                  <a:solidFill>
                    <a:schemeClr val="bg1"/>
                  </a:solidFill>
                  <a:latin typeface="微软雅黑" panose="020B0503020204020204" pitchFamily="34" charset="-122"/>
                  <a:ea typeface="微软雅黑" panose="020B0503020204020204" pitchFamily="34" charset="-122"/>
                </a:rPr>
                <a:t>目录</a:t>
              </a:r>
              <a:endParaRPr lang="zh-CN" altLang="en-US" sz="5400" b="1">
                <a:solidFill>
                  <a:schemeClr val="bg1"/>
                </a:solidFill>
                <a:latin typeface="微软雅黑" panose="020B0503020204020204" pitchFamily="34" charset="-122"/>
                <a:ea typeface="微软雅黑" panose="020B0503020204020204" pitchFamily="34" charset="-122"/>
              </a:endParaRPr>
            </a:p>
          </p:txBody>
        </p:sp>
      </p:grpSp>
      <p:sp>
        <p:nvSpPr>
          <p:cNvPr id="24" name="文本框 23"/>
          <p:cNvSpPr txBox="1"/>
          <p:nvPr/>
        </p:nvSpPr>
        <p:spPr>
          <a:xfrm>
            <a:off x="2098040" y="512445"/>
            <a:ext cx="5284470" cy="583565"/>
          </a:xfrm>
          <a:prstGeom prst="rect">
            <a:avLst/>
          </a:prstGeom>
          <a:noFill/>
        </p:spPr>
        <p:txBody>
          <a:bodyPr wrap="square" rtlCol="0">
            <a:spAutoFit/>
          </a:bodyPr>
          <a:p>
            <a:r>
              <a:rPr lang="zh-CN" sz="3200" b="1" kern="0" spc="-10" dirty="0">
                <a:solidFill>
                  <a:srgbClr val="D91500">
                    <a:alpha val="100000"/>
                  </a:srgbClr>
                </a:solidFill>
                <a:latin typeface="黑体" panose="02010609060101010101" charset="-122"/>
                <a:ea typeface="黑体" panose="02010609060101010101" charset="-122"/>
                <a:cs typeface="黑体" panose="02010609060101010101" charset="-122"/>
              </a:rPr>
              <a:t>二、学习篇目</a:t>
            </a:r>
            <a:endParaRPr lang="zh-CN" sz="3200" b="1" kern="0" spc="-10" dirty="0">
              <a:solidFill>
                <a:srgbClr val="D91500">
                  <a:alpha val="100000"/>
                </a:srgbClr>
              </a:solidFill>
              <a:latin typeface="黑体" panose="02010609060101010101" charset="-122"/>
              <a:ea typeface="黑体" panose="02010609060101010101" charset="-122"/>
              <a:cs typeface="黑体" panose="02010609060101010101" charset="-122"/>
            </a:endParaRPr>
          </a:p>
        </p:txBody>
      </p:sp>
      <p:sp>
        <p:nvSpPr>
          <p:cNvPr id="21" name="文本框 20"/>
          <p:cNvSpPr txBox="1"/>
          <p:nvPr>
            <p:custDataLst>
              <p:tags r:id="rId4"/>
            </p:custDataLst>
          </p:nvPr>
        </p:nvSpPr>
        <p:spPr>
          <a:xfrm>
            <a:off x="2225040" y="3683000"/>
            <a:ext cx="5284470" cy="583565"/>
          </a:xfrm>
          <a:prstGeom prst="rect">
            <a:avLst/>
          </a:prstGeom>
          <a:noFill/>
        </p:spPr>
        <p:txBody>
          <a:bodyPr wrap="square" rtlCol="0">
            <a:spAutoFit/>
          </a:bodyPr>
          <a:p>
            <a:r>
              <a:rPr lang="zh-CN" sz="3200" b="1" kern="0" spc="-10" dirty="0">
                <a:solidFill>
                  <a:srgbClr val="D91500">
                    <a:alpha val="100000"/>
                  </a:srgbClr>
                </a:solidFill>
                <a:latin typeface="黑体" panose="02010609060101010101" charset="-122"/>
                <a:ea typeface="黑体" panose="02010609060101010101" charset="-122"/>
                <a:cs typeface="黑体" panose="02010609060101010101" charset="-122"/>
              </a:rPr>
              <a:t>三、实践形式</a:t>
            </a:r>
            <a:endParaRPr lang="zh-CN" sz="3200" b="1" kern="0" spc="-10" dirty="0">
              <a:solidFill>
                <a:srgbClr val="D91500">
                  <a:alpha val="100000"/>
                </a:srgbClr>
              </a:solidFill>
              <a:latin typeface="黑体" panose="02010609060101010101" charset="-122"/>
              <a:ea typeface="黑体" panose="02010609060101010101" charset="-122"/>
              <a:cs typeface="黑体" panose="02010609060101010101" charset="-122"/>
            </a:endParaRPr>
          </a:p>
        </p:txBody>
      </p:sp>
      <p:sp>
        <p:nvSpPr>
          <p:cNvPr id="22" name="文本框 21"/>
          <p:cNvSpPr txBox="1"/>
          <p:nvPr>
            <p:custDataLst>
              <p:tags r:id="rId5"/>
            </p:custDataLst>
          </p:nvPr>
        </p:nvSpPr>
        <p:spPr>
          <a:xfrm>
            <a:off x="2600576" y="4388293"/>
            <a:ext cx="673989" cy="649799"/>
          </a:xfrm>
          <a:prstGeom prst="rect">
            <a:avLst/>
          </a:prstGeom>
          <a:solidFill>
            <a:srgbClr val="CC161C"/>
          </a:solidFill>
          <a:ln>
            <a:noFill/>
          </a:ln>
        </p:spPr>
        <p:txBody>
          <a:bodyPr wrap="none" lIns="91438" tIns="45719" rIns="91438" bIns="45719" rtlCol="0" anchor="ctr" anchorCtr="1">
            <a:noAutofit/>
          </a:bodyPr>
          <a:p>
            <a:r>
              <a:rPr lang="en-US" altLang="zh-CN" sz="3600" dirty="0">
                <a:solidFill>
                  <a:schemeClr val="bg1"/>
                </a:solidFill>
                <a:latin typeface="方正清刻本悦宋简体" panose="02000000000000000000" pitchFamily="2" charset="-122"/>
                <a:ea typeface="方正清刻本悦宋简体" panose="02000000000000000000" pitchFamily="2" charset="-122"/>
              </a:rPr>
              <a:t>01</a:t>
            </a:r>
            <a:endParaRPr lang="en-US" altLang="zh-CN" sz="36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23" name="矩形 22"/>
          <p:cNvSpPr/>
          <p:nvPr>
            <p:custDataLst>
              <p:tags r:id="rId6"/>
            </p:custDataLst>
          </p:nvPr>
        </p:nvSpPr>
        <p:spPr>
          <a:xfrm>
            <a:off x="3364230" y="4349750"/>
            <a:ext cx="7810500" cy="649605"/>
          </a:xfrm>
          <a:prstGeom prst="rect">
            <a:avLst/>
          </a:prstGeom>
          <a:noFill/>
          <a:ln w="12700">
            <a:solidFill>
              <a:srgbClr val="CC16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3513455" y="4474845"/>
            <a:ext cx="4064000" cy="460375"/>
          </a:xfrm>
          <a:prstGeom prst="rect">
            <a:avLst/>
          </a:prstGeom>
          <a:noFill/>
        </p:spPr>
        <p:txBody>
          <a:bodyPr wrap="square" rtlCol="0">
            <a:spAutoFit/>
          </a:bodyPr>
          <a:p>
            <a:r>
              <a:rPr sz="2400" b="1" kern="0" spc="-10" dirty="0">
                <a:solidFill>
                  <a:srgbClr val="D91500">
                    <a:alpha val="100000"/>
                  </a:srgbClr>
                </a:solidFill>
                <a:latin typeface="黑体" panose="02010609060101010101" charset="-122"/>
                <a:ea typeface="黑体" panose="02010609060101010101" charset="-122"/>
                <a:cs typeface="黑体" panose="02010609060101010101" charset="-122"/>
              </a:rPr>
              <a:t>红色观影</a:t>
            </a:r>
            <a:endParaRPr sz="2400" b="1" kern="0" spc="-10" dirty="0">
              <a:solidFill>
                <a:srgbClr val="D91500">
                  <a:alpha val="100000"/>
                </a:srgbClr>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2000"/>
                            </p:stCondLst>
                            <p:childTnLst>
                              <p:par>
                                <p:cTn id="22" presetID="23" presetClass="entr" presetSubtype="16"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26" presetClass="emph" presetSubtype="0" fill="hold" grpId="1"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3500"/>
                            </p:stCondLst>
                            <p:childTnLst>
                              <p:par>
                                <p:cTn id="35" presetID="23" presetClass="entr" presetSubtype="16"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childTnLst>
                                </p:cTn>
                              </p:par>
                            </p:childTnLst>
                          </p:cTn>
                        </p:par>
                        <p:par>
                          <p:cTn id="39" fill="hold">
                            <p:stCondLst>
                              <p:cond delay="4000"/>
                            </p:stCondLst>
                            <p:childTnLst>
                              <p:par>
                                <p:cTn id="40" presetID="26" presetClass="emph" presetSubtype="0" fill="hold" grpId="1" nodeType="afterEffect">
                                  <p:stCondLst>
                                    <p:cond delay="0"/>
                                  </p:stCondLst>
                                  <p:childTnLst>
                                    <p:animEffect transition="out" filter="fade">
                                      <p:cBhvr>
                                        <p:cTn id="41" dur="500" tmFilter="0, 0; .2, .5; .8, .5; 1, 0"/>
                                        <p:tgtEl>
                                          <p:spTgt spid="22"/>
                                        </p:tgtEl>
                                      </p:cBhvr>
                                    </p:animEffect>
                                    <p:animScale>
                                      <p:cBhvr>
                                        <p:cTn id="42"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12" grpId="0" bldLvl="0" animBg="1"/>
      <p:bldP spid="12" grpId="1" bldLvl="0" animBg="1"/>
      <p:bldP spid="22" grpId="0" bldLvl="0" animBg="1"/>
      <p:bldP spid="22"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4279" t="70861" r="14110"/>
          <a:stretch>
            <a:fillRect/>
          </a:stretch>
        </p:blipFill>
        <p:spPr>
          <a:xfrm>
            <a:off x="1679330" y="5081954"/>
            <a:ext cx="8730761" cy="1776046"/>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grpSp>
        <p:nvGrpSpPr>
          <p:cNvPr id="8" name="组合 7"/>
          <p:cNvGrpSpPr/>
          <p:nvPr/>
        </p:nvGrpSpPr>
        <p:grpSpPr>
          <a:xfrm>
            <a:off x="4512871" y="2272698"/>
            <a:ext cx="3788410" cy="585470"/>
            <a:chOff x="4564161" y="1828800"/>
            <a:chExt cx="3788410" cy="585470"/>
          </a:xfrm>
        </p:grpSpPr>
        <p:sp>
          <p:nvSpPr>
            <p:cNvPr id="2" name="矩形: 圆角 1"/>
            <p:cNvSpPr/>
            <p:nvPr/>
          </p:nvSpPr>
          <p:spPr>
            <a:xfrm>
              <a:off x="4564161" y="1828800"/>
              <a:ext cx="3788410" cy="585470"/>
            </a:xfrm>
            <a:prstGeom prst="roundRect">
              <a:avLst/>
            </a:prstGeom>
            <a:solidFill>
              <a:srgbClr val="CC1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564161" y="1841500"/>
              <a:ext cx="3787775" cy="521970"/>
            </a:xfrm>
            <a:prstGeom prst="rect">
              <a:avLst/>
            </a:prstGeom>
            <a:noFill/>
          </p:spPr>
          <p:txBody>
            <a:bodyPr wrap="square" rtlCol="0">
              <a:spAutoFit/>
            </a:bodyPr>
            <a:lstStyle/>
            <a:p>
              <a:pPr algn="l"/>
              <a:r>
                <a:rPr lang="zh-CN" altLang="en-US" sz="2800" b="1">
                  <a:solidFill>
                    <a:schemeClr val="bg1"/>
                  </a:solidFill>
                  <a:latin typeface="微软雅黑" panose="020B0503020204020204" pitchFamily="34" charset="-122"/>
                  <a:ea typeface="微软雅黑" panose="020B0503020204020204" pitchFamily="34" charset="-122"/>
                </a:rPr>
                <a:t>第一部分：</a:t>
              </a:r>
              <a:r>
                <a:rPr lang="zh-CN" altLang="en-US" sz="2800" b="1">
                  <a:solidFill>
                    <a:schemeClr val="bg1"/>
                  </a:solidFill>
                  <a:latin typeface="微软雅黑" panose="020B0503020204020204" pitchFamily="34" charset="-122"/>
                  <a:ea typeface="微软雅黑" panose="020B0503020204020204" pitchFamily="34" charset="-122"/>
                  <a:sym typeface="+mn-ea"/>
                </a:rPr>
                <a:t>理论学习</a:t>
              </a:r>
              <a:endParaRPr lang="zh-CN" altLang="en-US" sz="2800" b="1">
                <a:solidFill>
                  <a:schemeClr val="bg1"/>
                </a:solidFill>
                <a:latin typeface="微软雅黑" panose="020B0503020204020204" pitchFamily="34" charset="-122"/>
                <a:ea typeface="微软雅黑" panose="020B0503020204020204" pitchFamily="34" charset="-122"/>
              </a:endParaRPr>
            </a:p>
          </p:txBody>
        </p:sp>
      </p:grpSp>
      <p:sp>
        <p:nvSpPr>
          <p:cNvPr id="9" name="矩形 8"/>
          <p:cNvSpPr/>
          <p:nvPr/>
        </p:nvSpPr>
        <p:spPr>
          <a:xfrm>
            <a:off x="635" y="2657475"/>
            <a:ext cx="12191365" cy="2884170"/>
          </a:xfrm>
          <a:prstGeom prst="rect">
            <a:avLst/>
          </a:prstGeom>
        </p:spPr>
        <p:txBody>
          <a:bodyPr wrap="square" anchor="t" anchorCtr="0">
            <a:noAutofit/>
          </a:bodyPr>
          <a:lstStyle/>
          <a:p>
            <a:pPr algn="ctr">
              <a:lnSpc>
                <a:spcPct val="120000"/>
              </a:lnSpc>
            </a:pPr>
            <a:r>
              <a:rPr lang="en-US" altLang="zh-CN" sz="3600" b="1">
                <a:solidFill>
                  <a:srgbClr val="CC161C"/>
                </a:solidFill>
                <a:latin typeface="微软雅黑" panose="020B0503020204020204" pitchFamily="34" charset="-122"/>
                <a:ea typeface="微软雅黑" panose="020B0503020204020204" pitchFamily="34" charset="-122"/>
                <a:cs typeface="+mn-ea"/>
                <a:sym typeface="+mn-ea"/>
              </a:rPr>
              <a:t> </a:t>
            </a:r>
            <a:endParaRPr lang="zh-CN" altLang="en-US" sz="3600" b="1">
              <a:solidFill>
                <a:srgbClr val="CC161C"/>
              </a:solidFill>
              <a:latin typeface="微软雅黑" panose="020B0503020204020204" pitchFamily="34" charset="-122"/>
              <a:ea typeface="微软雅黑" panose="020B0503020204020204" pitchFamily="34" charset="-122"/>
              <a:cs typeface="+mn-ea"/>
              <a:sym typeface="+mn-ea"/>
            </a:endParaRPr>
          </a:p>
          <a:p>
            <a:pPr algn="ctr">
              <a:lnSpc>
                <a:spcPct val="120000"/>
              </a:lnSpc>
            </a:pPr>
            <a:r>
              <a:rPr lang="zh-CN" altLang="en-US" sz="3600" b="1">
                <a:solidFill>
                  <a:srgbClr val="CC161C"/>
                </a:solidFill>
                <a:latin typeface="微软雅黑" panose="020B0503020204020204" pitchFamily="34" charset="-122"/>
                <a:ea typeface="微软雅黑" panose="020B0503020204020204" pitchFamily="34" charset="-122"/>
                <a:cs typeface="+mn-ea"/>
                <a:sym typeface="+mn-ea"/>
              </a:rPr>
              <a:t>党的二十大关于全面建成社会主义现代化强国、</a:t>
            </a:r>
            <a:endParaRPr lang="zh-CN" altLang="en-US" sz="3600" b="1">
              <a:solidFill>
                <a:srgbClr val="CC161C"/>
              </a:solidFill>
              <a:latin typeface="微软雅黑" panose="020B0503020204020204" pitchFamily="34" charset="-122"/>
              <a:ea typeface="微软雅黑" panose="020B0503020204020204" pitchFamily="34" charset="-122"/>
              <a:cs typeface="+mn-ea"/>
              <a:sym typeface="+mn-ea"/>
            </a:endParaRPr>
          </a:p>
          <a:p>
            <a:pPr algn="ctr">
              <a:lnSpc>
                <a:spcPct val="120000"/>
              </a:lnSpc>
            </a:pPr>
            <a:r>
              <a:rPr lang="en-US" altLang="zh-CN" sz="3600" b="1">
                <a:solidFill>
                  <a:srgbClr val="CC161C"/>
                </a:solidFill>
                <a:latin typeface="微软雅黑" panose="020B0503020204020204" pitchFamily="34" charset="-122"/>
                <a:ea typeface="微软雅黑" panose="020B0503020204020204" pitchFamily="34" charset="-122"/>
                <a:cs typeface="+mn-ea"/>
                <a:sym typeface="+mn-ea"/>
              </a:rPr>
              <a:t>     </a:t>
            </a:r>
            <a:r>
              <a:rPr lang="zh-CN" altLang="en-US" sz="3600" b="1">
                <a:solidFill>
                  <a:srgbClr val="CC161C"/>
                </a:solidFill>
                <a:latin typeface="微软雅黑" panose="020B0503020204020204" pitchFamily="34" charset="-122"/>
                <a:ea typeface="微软雅黑" panose="020B0503020204020204" pitchFamily="34" charset="-122"/>
                <a:cs typeface="+mn-ea"/>
                <a:sym typeface="+mn-ea"/>
              </a:rPr>
              <a:t>以中国式现代化全面推进中华民族伟大复兴的战略部署</a:t>
            </a:r>
            <a:endParaRPr lang="zh-CN" altLang="en-US" sz="3600" b="1" kern="0" spc="-10" dirty="0">
              <a:solidFill>
                <a:srgbClr val="CC161C"/>
              </a:solidFill>
              <a:latin typeface="微软雅黑" panose="020B0503020204020204" pitchFamily="34" charset="-122"/>
              <a:ea typeface="微软雅黑" panose="020B0503020204020204" pitchFamily="34" charset="-122"/>
              <a:cs typeface="+mn-ea"/>
              <a:sym typeface="+mn-ea"/>
            </a:endParaRPr>
          </a:p>
        </p:txBody>
      </p:sp>
      <p:pic>
        <p:nvPicPr>
          <p:cNvPr id="14" name="图片 13"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5150485" y="0"/>
            <a:ext cx="1890395" cy="2062480"/>
          </a:xfrm>
          <a:prstGeom prst="rect">
            <a:avLst/>
          </a:prstGeom>
        </p:spPr>
      </p:pic>
      <p:pic>
        <p:nvPicPr>
          <p:cNvPr id="27" name="图片 26"/>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781586" y="553420"/>
            <a:ext cx="1409473" cy="10738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141730" y="279400"/>
            <a:ext cx="10801350" cy="904875"/>
          </a:xfrm>
          <a:prstGeom prst="rect">
            <a:avLst/>
          </a:prstGeom>
          <a:noFill/>
        </p:spPr>
        <p:txBody>
          <a:bodyPr wrap="square" lIns="91438" tIns="45719" rIns="91438" bIns="45719" rtlCol="0">
            <a:noAutofit/>
          </a:bodyPr>
          <a:lstStyle/>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党的二十大关于全面建成社会主义现代化强国、</a:t>
            </a:r>
            <a:endPar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endParaRPr>
          </a:p>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以中国式现代化全面推进中华民族伟大复兴的战略部署</a:t>
            </a:r>
            <a:endParaRPr lang="zh-CN" altLang="en-US" sz="2000" b="1" dirty="0">
              <a:solidFill>
                <a:srgbClr val="CC161C"/>
              </a:solidFill>
              <a:latin typeface="微软雅黑" panose="020B0503020204020204" pitchFamily="34" charset="-122"/>
              <a:ea typeface="微软雅黑" panose="020B0503020204020204" pitchFamily="34" charset="-122"/>
            </a:endParaRPr>
          </a:p>
        </p:txBody>
      </p:sp>
      <p:sp>
        <p:nvSpPr>
          <p:cNvPr id="10" name="矩形 9"/>
          <p:cNvSpPr/>
          <p:nvPr/>
        </p:nvSpPr>
        <p:spPr>
          <a:xfrm>
            <a:off x="1363345" y="1610995"/>
            <a:ext cx="9465310" cy="730885"/>
          </a:xfrm>
          <a:prstGeom prst="rect">
            <a:avLst/>
          </a:prstGeom>
          <a:solidFill>
            <a:srgbClr val="CC161C"/>
          </a:solidFill>
          <a:ln w="12700" cap="flat" cmpd="sng" algn="ctr">
            <a:noFill/>
            <a:prstDash val="solid"/>
          </a:ln>
          <a:effectLst>
            <a:outerShdw blurRad="50800" dist="38100" dir="2700000" algn="tl" rotWithShape="0">
              <a:prstClr val="black">
                <a:alpha val="30000"/>
              </a:prstClr>
            </a:outerShdw>
          </a:effectLst>
        </p:spPr>
        <p:txBody>
          <a:bodyPr lIns="91438" tIns="45719" rIns="91438" bIns="45719" anchor="ctr"/>
          <a:lstStyle/>
          <a:p>
            <a:pPr algn="ctr" defTabSz="914400">
              <a:defRPr/>
            </a:pPr>
            <a:endParaRPr lang="zh-CN" altLang="en-US" kern="0" dirty="0">
              <a:solidFill>
                <a:srgbClr val="FF0517"/>
              </a:solidFill>
              <a:latin typeface="Arial" panose="020B0604020202020204"/>
              <a:ea typeface="微软雅黑" panose="020B0503020204020204" pitchFamily="34" charset="-122"/>
              <a:cs typeface="+mn-ea"/>
              <a:sym typeface="+mn-lt"/>
            </a:endParaRPr>
          </a:p>
        </p:txBody>
      </p:sp>
      <p:sp>
        <p:nvSpPr>
          <p:cNvPr id="11" name="矩形 10"/>
          <p:cNvSpPr>
            <a:spLocks noChangeArrowheads="1"/>
          </p:cNvSpPr>
          <p:nvPr/>
        </p:nvSpPr>
        <p:spPr bwMode="auto">
          <a:xfrm>
            <a:off x="1554046" y="1681264"/>
            <a:ext cx="8929907" cy="55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en-US" altLang="zh-CN" sz="2000" dirty="0">
                <a:solidFill>
                  <a:schemeClr val="bg1"/>
                </a:solidFill>
                <a:latin typeface="Arial" panose="020B0604020202020204"/>
                <a:ea typeface="微软雅黑" panose="020B0503020204020204" pitchFamily="34" charset="-122"/>
                <a:cs typeface="+mn-ea"/>
                <a:sym typeface="+mn-ea"/>
              </a:rPr>
              <a:t>              </a:t>
            </a:r>
            <a:r>
              <a:rPr lang="zh-CN" altLang="en-US" sz="2000" dirty="0">
                <a:solidFill>
                  <a:schemeClr val="bg1"/>
                </a:solidFill>
                <a:latin typeface="Arial" panose="020B0604020202020204"/>
                <a:ea typeface="微软雅黑" panose="020B0503020204020204" pitchFamily="34" charset="-122"/>
                <a:cs typeface="+mn-ea"/>
                <a:sym typeface="+mn-ea"/>
              </a:rPr>
              <a:t>全面建成社会主义现代化强国，总的战略安排是分两步走</a:t>
            </a:r>
            <a:r>
              <a:rPr lang="zh-CN" altLang="en-US" sz="2000" dirty="0">
                <a:solidFill>
                  <a:schemeClr val="bg1"/>
                </a:solidFill>
                <a:latin typeface="Arial" panose="020B0604020202020204"/>
                <a:ea typeface="微软雅黑" panose="020B0503020204020204" pitchFamily="34" charset="-122"/>
                <a:cs typeface="+mn-ea"/>
                <a:sym typeface="+mn-lt"/>
              </a:rPr>
              <a:t>。</a:t>
            </a:r>
            <a:endParaRPr lang="zh-CN" altLang="en-US" sz="2000" dirty="0">
              <a:solidFill>
                <a:schemeClr val="bg1"/>
              </a:solidFill>
              <a:latin typeface="Arial" panose="020B0604020202020204"/>
              <a:ea typeface="微软雅黑" panose="020B0503020204020204" pitchFamily="34" charset="-122"/>
              <a:cs typeface="+mn-ea"/>
              <a:sym typeface="+mn-lt"/>
            </a:endParaRPr>
          </a:p>
        </p:txBody>
      </p:sp>
      <p:cxnSp>
        <p:nvCxnSpPr>
          <p:cNvPr id="12" name="直接箭头连接符 11"/>
          <p:cNvCxnSpPr/>
          <p:nvPr/>
        </p:nvCxnSpPr>
        <p:spPr>
          <a:xfrm>
            <a:off x="1674890" y="2708275"/>
            <a:ext cx="6985" cy="3018790"/>
          </a:xfrm>
          <a:prstGeom prst="straightConnector1">
            <a:avLst/>
          </a:prstGeom>
          <a:noFill/>
          <a:ln w="6350" cap="flat" cmpd="sng" algn="ctr">
            <a:solidFill>
              <a:srgbClr val="CC161C"/>
            </a:solidFill>
            <a:prstDash val="solid"/>
            <a:miter lim="800000"/>
            <a:tailEnd type="oval"/>
          </a:ln>
          <a:effectLst/>
        </p:spPr>
      </p:cxnSp>
      <p:sp>
        <p:nvSpPr>
          <p:cNvPr id="13" name="矩形: 圆角 13"/>
          <p:cNvSpPr/>
          <p:nvPr/>
        </p:nvSpPr>
        <p:spPr>
          <a:xfrm>
            <a:off x="1423277" y="3051897"/>
            <a:ext cx="494773" cy="494773"/>
          </a:xfrm>
          <a:prstGeom prst="roundRect">
            <a:avLst>
              <a:gd name="adj" fmla="val 50000"/>
            </a:avLst>
          </a:prstGeom>
          <a:solidFill>
            <a:srgbClr val="CC161C"/>
          </a:solidFill>
          <a:ln w="12700" cap="flat" cmpd="sng" algn="ctr">
            <a:noFill/>
            <a:prstDash val="solid"/>
            <a:miter lim="800000"/>
          </a:ln>
          <a:effectLst/>
        </p:spPr>
        <p:txBody>
          <a:bodyPr lIns="91434" tIns="45718" rIns="91434" bIns="45718" rtlCol="0" anchor="ctr"/>
          <a:lstStyle/>
          <a:p>
            <a:pPr algn="ctr" defTabSz="914400">
              <a:defRPr/>
            </a:pPr>
            <a:r>
              <a:rPr lang="en-US" altLang="zh-CN" sz="3100" b="1" kern="0" dirty="0">
                <a:solidFill>
                  <a:schemeClr val="bg1"/>
                </a:solidFill>
                <a:latin typeface="微软雅黑" panose="020B0503020204020204" pitchFamily="34" charset="-122"/>
                <a:ea typeface="微软雅黑" panose="020B0503020204020204" pitchFamily="34" charset="-122"/>
                <a:cs typeface="+mn-ea"/>
                <a:sym typeface="+mn-lt"/>
              </a:rPr>
              <a:t>1</a:t>
            </a:r>
            <a:endParaRPr lang="zh-CN" altLang="en-US" sz="31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4" name="矩形: 圆角 14"/>
          <p:cNvSpPr/>
          <p:nvPr/>
        </p:nvSpPr>
        <p:spPr>
          <a:xfrm>
            <a:off x="1423912" y="3900605"/>
            <a:ext cx="494773" cy="494773"/>
          </a:xfrm>
          <a:prstGeom prst="roundRect">
            <a:avLst>
              <a:gd name="adj" fmla="val 50000"/>
            </a:avLst>
          </a:prstGeom>
          <a:solidFill>
            <a:srgbClr val="CC161C"/>
          </a:solidFill>
          <a:ln w="12700" cap="flat" cmpd="sng" algn="ctr">
            <a:noFill/>
            <a:prstDash val="solid"/>
            <a:miter lim="800000"/>
          </a:ln>
          <a:effectLst/>
        </p:spPr>
        <p:txBody>
          <a:bodyPr lIns="91434" tIns="45718" rIns="91434" bIns="45718" rtlCol="0" anchor="ctr"/>
          <a:lstStyle/>
          <a:p>
            <a:pPr algn="ctr" defTabSz="914400">
              <a:defRPr/>
            </a:pPr>
            <a:r>
              <a:rPr lang="en-US" altLang="zh-CN" sz="3100" b="1" kern="0" dirty="0">
                <a:solidFill>
                  <a:schemeClr val="bg1"/>
                </a:solidFill>
                <a:latin typeface="微软雅黑" panose="020B0503020204020204" pitchFamily="34" charset="-122"/>
                <a:ea typeface="微软雅黑" panose="020B0503020204020204" pitchFamily="34" charset="-122"/>
                <a:cs typeface="+mn-ea"/>
                <a:sym typeface="+mn-lt"/>
              </a:rPr>
              <a:t>2</a:t>
            </a:r>
            <a:endParaRPr lang="zh-CN" altLang="en-US" sz="31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5" name="箭头: V 形 20"/>
          <p:cNvSpPr/>
          <p:nvPr/>
        </p:nvSpPr>
        <p:spPr>
          <a:xfrm>
            <a:off x="2330528" y="3101055"/>
            <a:ext cx="389412" cy="389412"/>
          </a:xfrm>
          <a:prstGeom prst="chevron">
            <a:avLst/>
          </a:prstGeom>
          <a:solidFill>
            <a:srgbClr val="CC161C"/>
          </a:solidFill>
          <a:ln w="12700" cap="flat" cmpd="sng" algn="ctr">
            <a:noFill/>
            <a:prstDash val="solid"/>
            <a:miter lim="800000"/>
          </a:ln>
          <a:effectLst/>
        </p:spPr>
        <p:txBody>
          <a:bodyPr lIns="91434" tIns="45718" rIns="91434" bIns="45718" rtlCol="0" anchor="ctr"/>
          <a:lstStyle/>
          <a:p>
            <a:pPr algn="ctr" defTabSz="914400">
              <a:defRPr/>
            </a:pPr>
            <a:endParaRPr lang="zh-CN" altLang="en-US" kern="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6" name="箭头: V 形 21"/>
          <p:cNvSpPr/>
          <p:nvPr/>
        </p:nvSpPr>
        <p:spPr>
          <a:xfrm>
            <a:off x="2330528" y="3978083"/>
            <a:ext cx="389412" cy="389412"/>
          </a:xfrm>
          <a:prstGeom prst="chevron">
            <a:avLst/>
          </a:prstGeom>
          <a:solidFill>
            <a:srgbClr val="CC161C"/>
          </a:solidFill>
          <a:ln w="12700" cap="flat" cmpd="sng" algn="ctr">
            <a:noFill/>
            <a:prstDash val="solid"/>
            <a:miter lim="800000"/>
          </a:ln>
          <a:effectLst/>
        </p:spPr>
        <p:txBody>
          <a:bodyPr lIns="91434" tIns="45718" rIns="91434" bIns="45718" rtlCol="0" anchor="ctr"/>
          <a:lstStyle/>
          <a:p>
            <a:pPr algn="ctr" defTabSz="914400">
              <a:defRPr/>
            </a:pPr>
            <a:endParaRPr lang="zh-CN" altLang="en-US" kern="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7" name="矩形: 圆角 14"/>
          <p:cNvSpPr/>
          <p:nvPr/>
        </p:nvSpPr>
        <p:spPr>
          <a:xfrm>
            <a:off x="1423277" y="4749948"/>
            <a:ext cx="494773" cy="494773"/>
          </a:xfrm>
          <a:prstGeom prst="roundRect">
            <a:avLst>
              <a:gd name="adj" fmla="val 50000"/>
            </a:avLst>
          </a:prstGeom>
          <a:solidFill>
            <a:srgbClr val="CC161C"/>
          </a:solidFill>
          <a:ln w="12700" cap="flat" cmpd="sng" algn="ctr">
            <a:noFill/>
            <a:prstDash val="solid"/>
            <a:miter lim="800000"/>
          </a:ln>
          <a:effectLst/>
        </p:spPr>
        <p:txBody>
          <a:bodyPr lIns="91434" tIns="45718" rIns="91434" bIns="45718" rtlCol="0" anchor="ctr"/>
          <a:lstStyle/>
          <a:p>
            <a:pPr algn="ctr" defTabSz="914400">
              <a:defRPr/>
            </a:pPr>
            <a:r>
              <a:rPr lang="en-US" altLang="zh-CN" sz="3100" b="1" kern="0" dirty="0">
                <a:solidFill>
                  <a:schemeClr val="bg1"/>
                </a:solidFill>
                <a:latin typeface="微软雅黑" panose="020B0503020204020204" pitchFamily="34" charset="-122"/>
                <a:ea typeface="微软雅黑" panose="020B0503020204020204" pitchFamily="34" charset="-122"/>
                <a:cs typeface="+mn-ea"/>
                <a:sym typeface="+mn-lt"/>
              </a:rPr>
              <a:t>3</a:t>
            </a:r>
            <a:endParaRPr lang="zh-CN" altLang="en-US" sz="31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8" name="箭头: V 形 21"/>
          <p:cNvSpPr/>
          <p:nvPr/>
        </p:nvSpPr>
        <p:spPr>
          <a:xfrm>
            <a:off x="2330528" y="4806851"/>
            <a:ext cx="389412" cy="389412"/>
          </a:xfrm>
          <a:prstGeom prst="chevron">
            <a:avLst/>
          </a:prstGeom>
          <a:solidFill>
            <a:srgbClr val="CC161C"/>
          </a:solidFill>
          <a:ln w="12700" cap="flat" cmpd="sng" algn="ctr">
            <a:noFill/>
            <a:prstDash val="solid"/>
            <a:miter lim="800000"/>
          </a:ln>
          <a:effectLst/>
        </p:spPr>
        <p:txBody>
          <a:bodyPr lIns="91434" tIns="45718" rIns="91434" bIns="45718" rtlCol="0" anchor="ctr"/>
          <a:lstStyle/>
          <a:p>
            <a:pPr algn="ctr" defTabSz="914400">
              <a:defRPr/>
            </a:pPr>
            <a:endParaRPr lang="zh-CN" altLang="en-US" kern="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 name="矩形 18"/>
          <p:cNvSpPr/>
          <p:nvPr/>
        </p:nvSpPr>
        <p:spPr>
          <a:xfrm>
            <a:off x="2788955" y="2983350"/>
            <a:ext cx="8039671" cy="688340"/>
          </a:xfrm>
          <a:prstGeom prst="rect">
            <a:avLst/>
          </a:prstGeom>
        </p:spPr>
        <p:txBody>
          <a:bodyPr wrap="square" lIns="91434" tIns="45718" rIns="91434" bIns="45718">
            <a:spAutoFit/>
          </a:bodyPr>
          <a:lstStyle/>
          <a:p>
            <a:pPr marL="387350" algn="l" rtl="0" eaLnBrk="0">
              <a:lnSpc>
                <a:spcPct val="85000"/>
              </a:lnSpc>
            </a:pPr>
            <a:r>
              <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sym typeface="+mn-ea"/>
              </a:rPr>
              <a:t>1、从二〇二〇年到二〇三五年基本实现社会主义</a:t>
            </a:r>
            <a:endPar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endParaRPr>
          </a:p>
          <a:p>
            <a:pPr marL="12700" algn="l" rtl="0" eaLnBrk="0">
              <a:lnSpc>
                <a:spcPts val="2625"/>
              </a:lnSpc>
            </a:pPr>
            <a:r>
              <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sym typeface="+mn-ea"/>
              </a:rPr>
              <a:t>现代化。</a:t>
            </a:r>
            <a:endPar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20" name="矩形 19"/>
          <p:cNvSpPr/>
          <p:nvPr/>
        </p:nvSpPr>
        <p:spPr>
          <a:xfrm>
            <a:off x="2788955" y="3901027"/>
            <a:ext cx="8039671" cy="697865"/>
          </a:xfrm>
          <a:prstGeom prst="rect">
            <a:avLst/>
          </a:prstGeom>
        </p:spPr>
        <p:txBody>
          <a:bodyPr wrap="square" lIns="91434" tIns="45718" rIns="91434" bIns="45718">
            <a:spAutoFit/>
          </a:bodyPr>
          <a:lstStyle/>
          <a:p>
            <a:pPr marL="387350" algn="l" rtl="0" eaLnBrk="0">
              <a:lnSpc>
                <a:spcPct val="85000"/>
              </a:lnSpc>
              <a:spcBef>
                <a:spcPts val="1135"/>
              </a:spcBef>
            </a:pPr>
            <a:r>
              <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sym typeface="+mn-ea"/>
              </a:rPr>
              <a:t>2、从二〇三五年到本世纪中叶把我国建成富强民</a:t>
            </a:r>
            <a:endPar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endParaRPr>
          </a:p>
          <a:p>
            <a:pPr marL="12700" algn="l" rtl="0" eaLnBrk="0">
              <a:lnSpc>
                <a:spcPts val="2700"/>
              </a:lnSpc>
            </a:pPr>
            <a:r>
              <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sym typeface="+mn-ea"/>
              </a:rPr>
              <a:t>主文明和谐美丽的社会主义现代化强国。</a:t>
            </a:r>
            <a:endPar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21" name="矩形 20"/>
          <p:cNvSpPr/>
          <p:nvPr/>
        </p:nvSpPr>
        <p:spPr>
          <a:xfrm>
            <a:off x="2788920" y="4749800"/>
            <a:ext cx="8039735" cy="684530"/>
          </a:xfrm>
          <a:prstGeom prst="rect">
            <a:avLst/>
          </a:prstGeom>
        </p:spPr>
        <p:txBody>
          <a:bodyPr wrap="square" lIns="91434" tIns="45718" rIns="91434" bIns="45718">
            <a:noAutofit/>
          </a:bodyPr>
          <a:lstStyle/>
          <a:p>
            <a:pPr marL="387350" algn="l" rtl="0" eaLnBrk="0">
              <a:lnSpc>
                <a:spcPct val="85000"/>
              </a:lnSpc>
              <a:spcBef>
                <a:spcPts val="1025"/>
              </a:spcBef>
            </a:pPr>
            <a:r>
              <a:rPr lang="en-US" altLang="zh-CN" sz="2000" dirty="0">
                <a:solidFill>
                  <a:prstClr val="black">
                    <a:lumMod val="95000"/>
                    <a:lumOff val="5000"/>
                  </a:prstClr>
                </a:solidFill>
                <a:latin typeface="微软雅黑" panose="020B0503020204020204" pitchFamily="34" charset="-122"/>
                <a:ea typeface="微软雅黑" panose="020B0503020204020204" pitchFamily="34" charset="-122"/>
                <a:sym typeface="+mn-ea"/>
              </a:rPr>
              <a:t>3</a:t>
            </a:r>
            <a:r>
              <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sym typeface="+mn-ea"/>
              </a:rPr>
              <a:t>、未来五年是全面建设社会主义现代化国家开局起</a:t>
            </a:r>
            <a:endPar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endParaRPr>
          </a:p>
          <a:p>
            <a:pPr marL="12700" algn="l" rtl="0" eaLnBrk="0">
              <a:lnSpc>
                <a:spcPts val="2655"/>
              </a:lnSpc>
            </a:pPr>
            <a:r>
              <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sym typeface="+mn-ea"/>
              </a:rPr>
              <a:t>步的关键时期。</a:t>
            </a:r>
            <a:endPar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endParaRPr>
          </a:p>
          <a:p>
            <a:pPr algn="just" defTabSz="914400"/>
            <a:endPar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endParaRPr>
          </a:p>
        </p:txBody>
      </p:sp>
      <p:pic>
        <p:nvPicPr>
          <p:cNvPr id="2" name="图片 1" descr="C:/Users/xiu'ting/Desktop/d9cb1e75da319d55cec5ad72ee45208.jpgd9cb1e75da319d55cec5ad72ee45208"/>
          <p:cNvPicPr>
            <a:picLocks noChangeAspect="1"/>
          </p:cNvPicPr>
          <p:nvPr>
            <p:custDataLst>
              <p:tags r:id="rId2"/>
            </p:custDataLst>
          </p:nvPr>
        </p:nvPicPr>
        <p:blipFill>
          <a:blip r:embed="rId3"/>
          <a:srcRect l="-6933" t="-5639" r="-4876" b="-17845"/>
          <a:stretch>
            <a:fillRect/>
          </a:stretch>
        </p:blipFill>
        <p:spPr>
          <a:xfrm>
            <a:off x="153035" y="132080"/>
            <a:ext cx="988695" cy="1102360"/>
          </a:xfrm>
          <a:prstGeom prst="rect">
            <a:avLst/>
          </a:prstGeom>
        </p:spPr>
      </p:pic>
      <p:pic>
        <p:nvPicPr>
          <p:cNvPr id="3" name="图片 2"/>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t="79805"/>
          <a:stretch>
            <a:fillRect/>
          </a:stretch>
        </p:blipFill>
        <p:spPr>
          <a:xfrm>
            <a:off x="0" y="5627076"/>
            <a:ext cx="12192000" cy="1230923"/>
          </a:xfrm>
          <a:prstGeom prst="rect">
            <a:avLst/>
          </a:prstGeom>
        </p:spPr>
      </p:pic>
      <p:pic>
        <p:nvPicPr>
          <p:cNvPr id="9" name="图片 8"/>
          <p:cNvPicPr>
            <a:picLocks noChangeAspect="1"/>
          </p:cNvPicPr>
          <p:nvPr>
            <p:custDataLst>
              <p:tags r:id="rId6"/>
            </p:custDataLst>
          </p:nvPr>
        </p:nvPicPr>
        <p:blipFill rotWithShape="1">
          <a:blip r:embed="rId7"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500" fill="hold"/>
                                        <p:tgtEl>
                                          <p:spTgt spid="10"/>
                                        </p:tgtEl>
                                        <p:attrNameLst>
                                          <p:attrName>ppt_x</p:attrName>
                                        </p:attrNameLst>
                                      </p:cBhvr>
                                      <p:tavLst>
                                        <p:tav tm="0">
                                          <p:val>
                                            <p:strVal val="1+#ppt_w/2"/>
                                          </p:val>
                                        </p:tav>
                                        <p:tav tm="100000">
                                          <p:val>
                                            <p:strVal val="#ppt_x"/>
                                          </p:val>
                                        </p:tav>
                                      </p:tavLst>
                                    </p:anim>
                                    <p:anim calcmode="lin" valueType="num">
                                      <p:cBhvr additive="base">
                                        <p:cTn id="14" dur="1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1250"/>
                                        <p:tgtEl>
                                          <p:spTgt spid="11"/>
                                        </p:tgtEl>
                                      </p:cBhvr>
                                    </p:animEffect>
                                  </p:childTnLst>
                                </p:cTn>
                              </p:par>
                            </p:childTnLst>
                          </p:cTn>
                        </p:par>
                        <p:par>
                          <p:cTn id="19" fill="hold">
                            <p:stCondLst>
                              <p:cond delay="3500"/>
                            </p:stCondLst>
                            <p:childTnLst>
                              <p:par>
                                <p:cTn id="20" presetID="22" presetClass="entr" presetSubtype="1"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1000"/>
                                        <p:tgtEl>
                                          <p:spTgt spid="12"/>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750" fill="hold"/>
                                        <p:tgtEl>
                                          <p:spTgt spid="13"/>
                                        </p:tgtEl>
                                        <p:attrNameLst>
                                          <p:attrName>ppt_w</p:attrName>
                                        </p:attrNameLst>
                                      </p:cBhvr>
                                      <p:tavLst>
                                        <p:tav tm="0">
                                          <p:val>
                                            <p:fltVal val="0"/>
                                          </p:val>
                                        </p:tav>
                                        <p:tav tm="100000">
                                          <p:val>
                                            <p:strVal val="#ppt_w"/>
                                          </p:val>
                                        </p:tav>
                                      </p:tavLst>
                                    </p:anim>
                                    <p:anim calcmode="lin" valueType="num">
                                      <p:cBhvr>
                                        <p:cTn id="26" dur="750" fill="hold"/>
                                        <p:tgtEl>
                                          <p:spTgt spid="13"/>
                                        </p:tgtEl>
                                        <p:attrNameLst>
                                          <p:attrName>ppt_h</p:attrName>
                                        </p:attrNameLst>
                                      </p:cBhvr>
                                      <p:tavLst>
                                        <p:tav tm="0">
                                          <p:val>
                                            <p:fltVal val="0"/>
                                          </p:val>
                                        </p:tav>
                                        <p:tav tm="100000">
                                          <p:val>
                                            <p:strVal val="#ppt_h"/>
                                          </p:val>
                                        </p:tav>
                                      </p:tavLst>
                                    </p:anim>
                                    <p:animEffect transition="in" filter="fade">
                                      <p:cBhvr>
                                        <p:cTn id="27" dur="750"/>
                                        <p:tgtEl>
                                          <p:spTgt spid="13"/>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750" fill="hold"/>
                                        <p:tgtEl>
                                          <p:spTgt spid="14"/>
                                        </p:tgtEl>
                                        <p:attrNameLst>
                                          <p:attrName>ppt_w</p:attrName>
                                        </p:attrNameLst>
                                      </p:cBhvr>
                                      <p:tavLst>
                                        <p:tav tm="0">
                                          <p:val>
                                            <p:fltVal val="0"/>
                                          </p:val>
                                        </p:tav>
                                        <p:tav tm="100000">
                                          <p:val>
                                            <p:strVal val="#ppt_w"/>
                                          </p:val>
                                        </p:tav>
                                      </p:tavLst>
                                    </p:anim>
                                    <p:anim calcmode="lin" valueType="num">
                                      <p:cBhvr>
                                        <p:cTn id="31" dur="750" fill="hold"/>
                                        <p:tgtEl>
                                          <p:spTgt spid="14"/>
                                        </p:tgtEl>
                                        <p:attrNameLst>
                                          <p:attrName>ppt_h</p:attrName>
                                        </p:attrNameLst>
                                      </p:cBhvr>
                                      <p:tavLst>
                                        <p:tav tm="0">
                                          <p:val>
                                            <p:fltVal val="0"/>
                                          </p:val>
                                        </p:tav>
                                        <p:tav tm="100000">
                                          <p:val>
                                            <p:strVal val="#ppt_h"/>
                                          </p:val>
                                        </p:tav>
                                      </p:tavLst>
                                    </p:anim>
                                    <p:animEffect transition="in" filter="fade">
                                      <p:cBhvr>
                                        <p:cTn id="32" dur="750"/>
                                        <p:tgtEl>
                                          <p:spTgt spid="14"/>
                                        </p:tgtEl>
                                      </p:cBhvr>
                                    </p:animEffect>
                                  </p:childTnLst>
                                </p:cTn>
                              </p:par>
                              <p:par>
                                <p:cTn id="33" presetID="53" presetClass="entr" presetSubtype="16" fill="hold" grpId="0" nodeType="withEffect">
                                  <p:stCondLst>
                                    <p:cond delay="5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750" fill="hold"/>
                                        <p:tgtEl>
                                          <p:spTgt spid="17"/>
                                        </p:tgtEl>
                                        <p:attrNameLst>
                                          <p:attrName>ppt_w</p:attrName>
                                        </p:attrNameLst>
                                      </p:cBhvr>
                                      <p:tavLst>
                                        <p:tav tm="0">
                                          <p:val>
                                            <p:fltVal val="0"/>
                                          </p:val>
                                        </p:tav>
                                        <p:tav tm="100000">
                                          <p:val>
                                            <p:strVal val="#ppt_w"/>
                                          </p:val>
                                        </p:tav>
                                      </p:tavLst>
                                    </p:anim>
                                    <p:anim calcmode="lin" valueType="num">
                                      <p:cBhvr>
                                        <p:cTn id="36" dur="750" fill="hold"/>
                                        <p:tgtEl>
                                          <p:spTgt spid="17"/>
                                        </p:tgtEl>
                                        <p:attrNameLst>
                                          <p:attrName>ppt_h</p:attrName>
                                        </p:attrNameLst>
                                      </p:cBhvr>
                                      <p:tavLst>
                                        <p:tav tm="0">
                                          <p:val>
                                            <p:fltVal val="0"/>
                                          </p:val>
                                        </p:tav>
                                        <p:tav tm="100000">
                                          <p:val>
                                            <p:strVal val="#ppt_h"/>
                                          </p:val>
                                        </p:tav>
                                      </p:tavLst>
                                    </p:anim>
                                    <p:animEffect transition="in" filter="fade">
                                      <p:cBhvr>
                                        <p:cTn id="37" dur="750"/>
                                        <p:tgtEl>
                                          <p:spTgt spid="17"/>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ldLvl="0" animBg="1"/>
      <p:bldP spid="14" grpId="0" bldLvl="0" animBg="1"/>
      <p:bldP spid="15" grpId="0" bldLvl="0" animBg="1"/>
      <p:bldP spid="16" grpId="0" bldLvl="0" animBg="1"/>
      <p:bldP spid="17" grpId="0" bldLvl="0" animBg="1"/>
      <p:bldP spid="18" grpId="0" bldLvl="0" animBg="1"/>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141730" y="279400"/>
            <a:ext cx="9717405" cy="705485"/>
          </a:xfrm>
          <a:prstGeom prst="rect">
            <a:avLst/>
          </a:prstGeom>
          <a:noFill/>
        </p:spPr>
        <p:txBody>
          <a:bodyPr wrap="square" lIns="91438" tIns="45719" rIns="91438" bIns="45719" rtlCol="0">
            <a:spAutoFit/>
          </a:bodyPr>
          <a:lstStyle/>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党的二十大关于全面建成社会主义现代化强国、</a:t>
            </a:r>
            <a:endPar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endParaRPr>
          </a:p>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以中国式现代化全面推进中华民族伟大复兴的战略部署</a:t>
            </a:r>
            <a:endParaRPr lang="zh-CN" altLang="en-US" sz="3200" b="1" dirty="0">
              <a:solidFill>
                <a:srgbClr val="CC161C"/>
              </a:solidFill>
              <a:latin typeface="微软雅黑" panose="020B0503020204020204" pitchFamily="34" charset="-122"/>
              <a:ea typeface="微软雅黑" panose="020B0503020204020204" pitchFamily="34" charset="-122"/>
            </a:endParaRPr>
          </a:p>
        </p:txBody>
      </p:sp>
      <p:sp>
        <p:nvSpPr>
          <p:cNvPr id="20" name="矩形: 圆角 7"/>
          <p:cNvSpPr/>
          <p:nvPr/>
        </p:nvSpPr>
        <p:spPr>
          <a:xfrm>
            <a:off x="4787900" y="1725295"/>
            <a:ext cx="6989445" cy="3928745"/>
          </a:xfrm>
          <a:prstGeom prst="roundRect">
            <a:avLst>
              <a:gd name="adj" fmla="val 0"/>
            </a:avLst>
          </a:prstGeom>
          <a:noFill/>
          <a:ln w="19050" cap="flat" cmpd="sng" algn="ctr">
            <a:solidFill>
              <a:srgbClr val="CC161C"/>
            </a:solidFill>
            <a:prstDash val="sysDash"/>
            <a:miter lim="800000"/>
          </a:ln>
          <a:effectLst/>
        </p:spPr>
        <p:txBody>
          <a:bodyPr lIns="68577" tIns="34288" rIns="68577" bIns="34288" rtlCol="0" anchor="ctr"/>
          <a:lstStyle/>
          <a:p>
            <a:pPr algn="ctr" defTabSz="685800">
              <a:defRPr/>
            </a:pPr>
            <a:endParaRPr lang="zh-CN" altLang="en-US" sz="1500" kern="0">
              <a:solidFill>
                <a:prstClr val="white"/>
              </a:solidFill>
              <a:latin typeface="微软雅黑" panose="020B0503020204020204" pitchFamily="34" charset="-122"/>
              <a:ea typeface="微软雅黑" panose="020B0503020204020204" pitchFamily="34" charset="-122"/>
            </a:endParaRPr>
          </a:p>
        </p:txBody>
      </p:sp>
      <p:sp>
        <p:nvSpPr>
          <p:cNvPr id="21" name="矩形 20"/>
          <p:cNvSpPr/>
          <p:nvPr/>
        </p:nvSpPr>
        <p:spPr>
          <a:xfrm>
            <a:off x="4984115" y="1909445"/>
            <a:ext cx="6609715" cy="3634740"/>
          </a:xfrm>
          <a:prstGeom prst="rect">
            <a:avLst/>
          </a:prstGeom>
        </p:spPr>
        <p:txBody>
          <a:bodyPr wrap="square" lIns="68577" tIns="34288" rIns="68577" bIns="34288">
            <a:noAutofit/>
          </a:bodyPr>
          <a:lstStyle/>
          <a:p>
            <a:pPr defTabSz="685800">
              <a:lnSpc>
                <a:spcPct val="150000"/>
              </a:lnSpc>
            </a:pPr>
            <a:r>
              <a:rPr lang="en-US" sz="14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sz="14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经济实力、科技实力、综合国力大幅跃升，人均国内生产总值迈上新的大台阶，达到中等发达</a:t>
            </a:r>
            <a:r>
              <a:rPr sz="14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国家水平；实现高水平科</a:t>
            </a:r>
            <a:r>
              <a:rPr sz="14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技自立自强，进入创新型国家前列；建成现代化经济体系，形成新发展格局，基本实现新型工业化、信息化、城镇化、农业现</a:t>
            </a:r>
            <a:r>
              <a:rPr sz="14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sz="14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代化；基本实现国家治理体系和治理能力现代化，全过程人民民主制度更加健全，基本建成法治国家、法治政府、法治社会</a:t>
            </a:r>
            <a:r>
              <a:rPr lang="zh-CN" sz="14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r>
              <a:rPr sz="14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建成教育强国、科技强国、人才强国、文化强国、体育强国、健康中国，国家文化软实力显著增强；人民生活更加幸福美好，居民人均可支配收入再上新台阶，中等收入群体比重明显提高，基本公共服务实现均等化，农村基本具备现代生活条件，社会保持长期稳定，人的全面发展、全体人民共同富裕取得更为明显的实质性进展；广泛形成绿色生产生活方式，碳排放达峰后稳中有降，生态环境根本好转，美丽中国目标基本实现；国家安全体系和能力全面加强，基本实</a:t>
            </a:r>
            <a:r>
              <a:rPr sz="1400"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现国防和军队现代化。</a:t>
            </a:r>
            <a:endPar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矩形: 圆角 6"/>
          <p:cNvSpPr/>
          <p:nvPr/>
        </p:nvSpPr>
        <p:spPr>
          <a:xfrm>
            <a:off x="5901055" y="1390015"/>
            <a:ext cx="4958080" cy="519430"/>
          </a:xfrm>
          <a:prstGeom prst="roundRect">
            <a:avLst/>
          </a:prstGeom>
          <a:solidFill>
            <a:srgbClr val="CC161C"/>
          </a:solidFill>
          <a:ln w="12700" cap="flat" cmpd="sng" algn="ctr">
            <a:noFill/>
            <a:prstDash val="solid"/>
            <a:miter lim="800000"/>
          </a:ln>
          <a:effectLst/>
        </p:spPr>
        <p:txBody>
          <a:bodyPr lIns="68577" tIns="34288" rIns="68577" bIns="34288" rtlCol="0" anchor="ctr"/>
          <a:lstStyle/>
          <a:p>
            <a:pPr algn="ctr" defTabSz="685800">
              <a:defRPr/>
            </a:pPr>
            <a:r>
              <a:rPr sz="2000" b="1" kern="0" spc="-20" dirty="0">
                <a:solidFill>
                  <a:srgbClr val="FFFFFF">
                    <a:alpha val="100000"/>
                  </a:srgbClr>
                </a:solidFill>
                <a:latin typeface="黑体" panose="02010609060101010101" charset="-122"/>
                <a:ea typeface="黑体" panose="02010609060101010101" charset="-122"/>
                <a:cs typeface="黑体" panose="02010609060101010101" charset="-122"/>
                <a:sym typeface="+mn-ea"/>
              </a:rPr>
              <a:t>到二O三五年，我国发展的总体目标是</a:t>
            </a:r>
            <a:endParaRPr lang="zh-CN" altLang="en-US" sz="2000" b="1" kern="0" dirty="0">
              <a:solidFill>
                <a:srgbClr val="FFF6EF"/>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3" name="图片 22" descr="C:/Users/xiu'ting/Desktop/10.jpg10"/>
          <p:cNvPicPr>
            <a:picLocks noChangeAspect="1"/>
          </p:cNvPicPr>
          <p:nvPr/>
        </p:nvPicPr>
        <p:blipFill rotWithShape="1">
          <a:blip r:embed="rId2"/>
          <a:srcRect l="6882" r="9147"/>
          <a:stretch>
            <a:fillRect/>
          </a:stretch>
        </p:blipFill>
        <p:spPr>
          <a:xfrm>
            <a:off x="524510" y="1777365"/>
            <a:ext cx="3766820" cy="2522855"/>
          </a:xfrm>
          <a:prstGeom prst="rect">
            <a:avLst/>
          </a:prstGeom>
          <a:ln>
            <a:noFill/>
          </a:ln>
        </p:spPr>
      </p:pic>
      <p:sp>
        <p:nvSpPr>
          <p:cNvPr id="8" name="文本框 7"/>
          <p:cNvSpPr txBox="1"/>
          <p:nvPr/>
        </p:nvSpPr>
        <p:spPr>
          <a:xfrm>
            <a:off x="0" y="4512310"/>
            <a:ext cx="4379595" cy="1272540"/>
          </a:xfrm>
          <a:prstGeom prst="rect">
            <a:avLst/>
          </a:prstGeom>
          <a:noFill/>
        </p:spPr>
        <p:txBody>
          <a:bodyPr wrap="square" rtlCol="0">
            <a:noAutofit/>
          </a:bodyPr>
          <a:p>
            <a:pPr algn="l" rtl="0" eaLnBrk="0">
              <a:lnSpc>
                <a:spcPct val="7000"/>
              </a:lnSpc>
            </a:pPr>
            <a:endParaRPr lang="en-US" altLang="en-US" dirty="0"/>
          </a:p>
          <a:p>
            <a:pPr marL="488950" algn="l" rtl="0" eaLnBrk="0">
              <a:lnSpc>
                <a:spcPct val="88000"/>
              </a:lnSpc>
            </a:pPr>
            <a:r>
              <a:rPr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在基本实现现代化的基础上，我们要继续奋斗，到本世纪中叶，把我国建设成为综合国力和国际影</a:t>
            </a:r>
            <a:r>
              <a:rPr kern="0" spc="-10" dirty="0">
                <a:solidFill>
                  <a:srgbClr val="000000">
                    <a:alpha val="100000"/>
                  </a:srgbClr>
                </a:solidFill>
                <a:latin typeface="黑体" panose="02010609060101010101" charset="-122"/>
                <a:ea typeface="黑体" panose="02010609060101010101" charset="-122"/>
                <a:cs typeface="黑体" panose="02010609060101010101" charset="-122"/>
                <a:sym typeface="+mn-ea"/>
              </a:rPr>
              <a:t>响力领先的社会主义</a:t>
            </a:r>
            <a:r>
              <a:rPr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现代化强国</a:t>
            </a:r>
            <a:endParaRPr lang="zh-CN" altLang="en-US"/>
          </a:p>
        </p:txBody>
      </p:sp>
      <p:pic>
        <p:nvPicPr>
          <p:cNvPr id="9" name="图片 8"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pic>
        <p:nvPicPr>
          <p:cNvPr id="11" name="图片 10"/>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75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1000"/>
                                        <p:tgtEl>
                                          <p:spTgt spid="21"/>
                                        </p:tgtEl>
                                        <p:attrNameLst>
                                          <p:attrName>ppt_y</p:attrName>
                                        </p:attrNameLst>
                                      </p:cBhvr>
                                      <p:tavLst>
                                        <p:tav tm="0">
                                          <p:val>
                                            <p:strVal val="#ppt_y+#ppt_h*1.125000"/>
                                          </p:val>
                                        </p:tav>
                                        <p:tav tm="100000">
                                          <p:val>
                                            <p:strVal val="#ppt_y"/>
                                          </p:val>
                                        </p:tav>
                                      </p:tavLst>
                                    </p:anim>
                                    <p:animEffect transition="in" filter="wipe(up)">
                                      <p:cBhvr>
                                        <p:cTn id="23" dur="1000"/>
                                        <p:tgtEl>
                                          <p:spTgt spid="21"/>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p:bldP spid="22" grpId="0" bldLvl="0" animBg="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矩形: 圆角 7"/>
          <p:cNvSpPr/>
          <p:nvPr/>
        </p:nvSpPr>
        <p:spPr>
          <a:xfrm>
            <a:off x="1141889" y="1600364"/>
            <a:ext cx="9791272" cy="1468262"/>
          </a:xfrm>
          <a:prstGeom prst="roundRect">
            <a:avLst>
              <a:gd name="adj" fmla="val 0"/>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ndParaRPr>
          </a:p>
        </p:txBody>
      </p:sp>
      <p:sp>
        <p:nvSpPr>
          <p:cNvPr id="9" name="矩形 8"/>
          <p:cNvSpPr/>
          <p:nvPr/>
        </p:nvSpPr>
        <p:spPr>
          <a:xfrm>
            <a:off x="1209675" y="2101215"/>
            <a:ext cx="9723755" cy="574675"/>
          </a:xfrm>
          <a:prstGeom prst="rect">
            <a:avLst/>
          </a:prstGeom>
        </p:spPr>
        <p:txBody>
          <a:bodyPr wrap="square">
            <a:noAutofit/>
          </a:bodyPr>
          <a:lstStyle/>
          <a:p>
            <a:pPr algn="ctr" defTabSz="914400">
              <a:lnSpc>
                <a:spcPct val="150000"/>
              </a:lnSpc>
            </a:pPr>
            <a:r>
              <a:rPr sz="2000" kern="0" spc="10" dirty="0">
                <a:solidFill>
                  <a:srgbClr val="6A1322">
                    <a:alpha val="100000"/>
                  </a:srgbClr>
                </a:solidFill>
                <a:latin typeface="黑体" panose="02010609060101010101" charset="-122"/>
                <a:ea typeface="黑体" panose="02010609060101010101" charset="-122"/>
                <a:cs typeface="黑体" panose="02010609060101010101" charset="-122"/>
                <a:sym typeface="+mn-ea"/>
              </a:rPr>
              <a:t>是中国共产党领导的社会</a:t>
            </a:r>
            <a:r>
              <a:rPr sz="2000" kern="0" dirty="0">
                <a:solidFill>
                  <a:srgbClr val="6A1322">
                    <a:alpha val="100000"/>
                  </a:srgbClr>
                </a:solidFill>
                <a:latin typeface="黑体" panose="02010609060101010101" charset="-122"/>
                <a:ea typeface="黑体" panose="02010609060101010101" charset="-122"/>
                <a:cs typeface="黑体" panose="02010609060101010101" charset="-122"/>
                <a:sym typeface="+mn-ea"/>
              </a:rPr>
              <a:t>主义现代化</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r>
              <a:rPr sz="2000" kern="0" dirty="0">
                <a:solidFill>
                  <a:srgbClr val="6A1322">
                    <a:alpha val="100000"/>
                  </a:srgbClr>
                </a:solidFill>
                <a:latin typeface="黑体" panose="02010609060101010101" charset="-122"/>
                <a:ea typeface="黑体" panose="02010609060101010101" charset="-122"/>
                <a:cs typeface="黑体" panose="02010609060101010101" charset="-122"/>
                <a:sym typeface="+mn-ea"/>
              </a:rPr>
              <a:t>既有各国现代化的共同特征</a:t>
            </a:r>
            <a:r>
              <a:rPr sz="20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a:t>
            </a:r>
            <a:r>
              <a:rPr sz="2000" kern="0" dirty="0">
                <a:solidFill>
                  <a:srgbClr val="6A1322">
                    <a:alpha val="100000"/>
                  </a:srgbClr>
                </a:solidFill>
                <a:latin typeface="黑体" panose="02010609060101010101" charset="-122"/>
                <a:ea typeface="黑体" panose="02010609060101010101" charset="-122"/>
                <a:cs typeface="黑体" panose="02010609060101010101" charset="-122"/>
                <a:sym typeface="+mn-ea"/>
              </a:rPr>
              <a:t>更有</a:t>
            </a:r>
            <a:r>
              <a:rPr sz="2000" kern="0" spc="-10" dirty="0">
                <a:solidFill>
                  <a:srgbClr val="6A1322">
                    <a:alpha val="100000"/>
                  </a:srgbClr>
                </a:solidFill>
                <a:latin typeface="黑体" panose="02010609060101010101" charset="-122"/>
                <a:ea typeface="黑体" panose="02010609060101010101" charset="-122"/>
                <a:cs typeface="黑体" panose="02010609060101010101" charset="-122"/>
                <a:sym typeface="+mn-ea"/>
              </a:rPr>
              <a:t>中国特色</a:t>
            </a:r>
            <a:endParaRPr lang="en-US" altLang="en-US" sz="2000" dirty="0"/>
          </a:p>
          <a:p>
            <a:pPr defTabSz="914400">
              <a:lnSpc>
                <a:spcPct val="150000"/>
              </a:lnSpc>
            </a:pPr>
            <a:endPar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矩形: 圆角 6"/>
          <p:cNvSpPr/>
          <p:nvPr/>
        </p:nvSpPr>
        <p:spPr>
          <a:xfrm>
            <a:off x="2970689" y="1240615"/>
            <a:ext cx="6332561" cy="638035"/>
          </a:xfrm>
          <a:prstGeom prst="roundRect">
            <a:avLst/>
          </a:prstGeom>
          <a:solidFill>
            <a:srgbClr val="C00000"/>
          </a:solidFill>
          <a:ln w="12700" cap="flat" cmpd="sng" algn="ctr">
            <a:noFill/>
            <a:prstDash val="solid"/>
            <a:miter lim="800000"/>
          </a:ln>
          <a:effectLst/>
        </p:spPr>
        <p:txBody>
          <a:bodyPr rtlCol="0" anchor="ctr"/>
          <a:lstStyle/>
          <a:p>
            <a:pPr lvl="0" algn="ctr" defTabSz="914400">
              <a:defRPr/>
            </a:pPr>
            <a:r>
              <a:rPr sz="2400" b="1" kern="0" spc="-40" dirty="0">
                <a:solidFill>
                  <a:srgbClr val="FFFFFF">
                    <a:alpha val="100000"/>
                  </a:srgbClr>
                </a:solidFill>
                <a:latin typeface="黑体" panose="02010609060101010101" charset="-122"/>
                <a:ea typeface="黑体" panose="02010609060101010101" charset="-122"/>
                <a:cs typeface="黑体" panose="02010609060101010101" charset="-122"/>
                <a:sym typeface="+mn-ea"/>
              </a:rPr>
              <a:t>中国式现代化</a:t>
            </a:r>
            <a:r>
              <a:rPr sz="2400" kern="0" dirty="0">
                <a:solidFill>
                  <a:srgbClr val="FFFFFF">
                    <a:alpha val="100000"/>
                  </a:srgbClr>
                </a:solidFill>
                <a:latin typeface="黑体" panose="02010609060101010101" charset="-122"/>
                <a:ea typeface="黑体" panose="02010609060101010101" charset="-122"/>
                <a:cs typeface="黑体" panose="02010609060101010101" charset="-122"/>
                <a:sym typeface="+mn-ea"/>
              </a:rPr>
              <a:t>  </a:t>
            </a:r>
            <a:endParaRPr kumimoji="0" lang="zh-CN" altLang="en-US" sz="2400" b="1" i="0" u="none" strike="noStrike" kern="0" cap="none" spc="0" normalizeH="0" baseline="0" noProof="0" dirty="0">
              <a:ln>
                <a:noFill/>
              </a:ln>
              <a:solidFill>
                <a:srgbClr val="FFF6EF"/>
              </a:solidFill>
              <a:effectLst/>
              <a:uLnTx/>
              <a:uFillTx/>
            </a:endParaRPr>
          </a:p>
        </p:txBody>
      </p:sp>
      <p:sp>
        <p:nvSpPr>
          <p:cNvPr id="11" name="矩形 10"/>
          <p:cNvSpPr/>
          <p:nvPr/>
        </p:nvSpPr>
        <p:spPr>
          <a:xfrm>
            <a:off x="1141890" y="3259126"/>
            <a:ext cx="4995080" cy="2748313"/>
          </a:xfrm>
          <a:prstGeom prst="rect">
            <a:avLst/>
          </a:prstGeom>
          <a:solidFill>
            <a:srgbClr val="CC161C"/>
          </a:solidFill>
          <a:ln w="12700" cap="flat" cmpd="sng" algn="ctr">
            <a:gradFill>
              <a:gsLst>
                <a:gs pos="100000">
                  <a:srgbClr val="FFFFFF">
                    <a:lumMod val="75000"/>
                  </a:srgbClr>
                </a:gs>
                <a:gs pos="50000">
                  <a:srgbClr val="FFFFFF">
                    <a:lumMod val="95000"/>
                  </a:srgbClr>
                </a:gs>
                <a:gs pos="0">
                  <a:srgbClr val="FFFFFF"/>
                </a:gs>
              </a:gsLst>
              <a:lin ang="5400000" scaled="0"/>
            </a:gradFill>
            <a:prstDash val="solid"/>
          </a:ln>
          <a:effectLst>
            <a:outerShdw blurRad="50800" dist="38100" dir="2700000" algn="tl" rotWithShape="0">
              <a:prstClr val="black">
                <a:alpha val="30000"/>
              </a:prstClr>
            </a:outerShdw>
          </a:effectLst>
        </p:spPr>
        <p:txBody>
          <a:bodyPr anchor="ctr"/>
          <a:lstStyle/>
          <a:p>
            <a:pPr algn="ctr" defTabSz="914400">
              <a:defRPr/>
            </a:pPr>
            <a:endParaRPr lang="zh-CN" altLang="en-US" sz="1865" kern="0" dirty="0">
              <a:solidFill>
                <a:srgbClr val="FF0517"/>
              </a:solidFill>
              <a:cs typeface="+mn-ea"/>
              <a:sym typeface="+mn-lt"/>
            </a:endParaRPr>
          </a:p>
        </p:txBody>
      </p:sp>
      <p:sp>
        <p:nvSpPr>
          <p:cNvPr id="12" name="矩形 11"/>
          <p:cNvSpPr>
            <a:spLocks noChangeArrowheads="1"/>
          </p:cNvSpPr>
          <p:nvPr/>
        </p:nvSpPr>
        <p:spPr bwMode="auto">
          <a:xfrm>
            <a:off x="1322987" y="3534282"/>
            <a:ext cx="46482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914400" eaLnBrk="1" fontAlgn="base" hangingPunct="1">
              <a:lnSpc>
                <a:spcPct val="150000"/>
              </a:lnSpc>
              <a:buClrTx/>
              <a:buSzTx/>
              <a:buFontTx/>
            </a:pPr>
            <a:r>
              <a:rPr lang="en-US" altLang="zh-CN" b="1" dirty="0">
                <a:solidFill>
                  <a:schemeClr val="bg1"/>
                </a:solidFill>
                <a:latin typeface="Arial" panose="020B0604020202020204"/>
                <a:ea typeface="微软雅黑" panose="020B0503020204020204" pitchFamily="34" charset="-122"/>
                <a:cs typeface="+mn-ea"/>
                <a:sym typeface="+mn-ea"/>
              </a:rPr>
              <a:t>       </a:t>
            </a:r>
            <a:r>
              <a:rPr lang="zh-CN" altLang="en-US" b="1" dirty="0">
                <a:solidFill>
                  <a:schemeClr val="bg1"/>
                </a:solidFill>
                <a:latin typeface="Arial" panose="020B0604020202020204"/>
                <a:ea typeface="微软雅黑" panose="020B0503020204020204" pitchFamily="34" charset="-122"/>
                <a:cs typeface="+mn-ea"/>
                <a:sym typeface="+mn-ea"/>
              </a:rPr>
              <a:t>中国式现代化是人口规模巨大的现代化，是全体人民共同富裕的现代化，是物质文明和精神文明相协调的现代化，是人与自然和谐共生的现代化，是走和平发展道路的现代化。</a:t>
            </a:r>
            <a:endParaRPr lang="zh-CN" altLang="en-US" b="1" dirty="0">
              <a:solidFill>
                <a:schemeClr val="bg1"/>
              </a:solidFill>
              <a:latin typeface="Arial" panose="020B0604020202020204"/>
              <a:ea typeface="微软雅黑" panose="020B0503020204020204" pitchFamily="34" charset="-122"/>
              <a:cs typeface="+mn-ea"/>
            </a:endParaRPr>
          </a:p>
          <a:p>
            <a:pPr algn="just" defTabSz="914400" eaLnBrk="1" fontAlgn="base" hangingPunct="1">
              <a:lnSpc>
                <a:spcPct val="150000"/>
              </a:lnSpc>
              <a:spcBef>
                <a:spcPct val="0"/>
              </a:spcBef>
              <a:spcAft>
                <a:spcPct val="0"/>
              </a:spcAft>
            </a:pPr>
            <a:endParaRPr lang="zh-CN" altLang="en-US" sz="1800" b="1" dirty="0">
              <a:solidFill>
                <a:schemeClr val="bg1"/>
              </a:solidFill>
              <a:latin typeface="Arial" panose="020B0604020202020204"/>
              <a:ea typeface="微软雅黑" panose="020B0503020204020204" pitchFamily="34" charset="-122"/>
              <a:cs typeface="+mn-ea"/>
              <a:sym typeface="+mn-lt"/>
            </a:endParaRPr>
          </a:p>
        </p:txBody>
      </p:sp>
      <p:pic>
        <p:nvPicPr>
          <p:cNvPr id="13" name="图片 12" descr="C:/Users/xiu'ting/Desktop/8.jpg8"/>
          <p:cNvPicPr>
            <a:picLocks noChangeAspect="1"/>
          </p:cNvPicPr>
          <p:nvPr/>
        </p:nvPicPr>
        <p:blipFill>
          <a:blip r:embed="rId2"/>
          <a:srcRect l="3062" r="3062"/>
          <a:stretch>
            <a:fillRect/>
          </a:stretch>
        </p:blipFill>
        <p:spPr>
          <a:xfrm>
            <a:off x="6377586" y="3259125"/>
            <a:ext cx="4583289" cy="2748313"/>
          </a:xfrm>
          <a:prstGeom prst="rect">
            <a:avLst/>
          </a:prstGeom>
        </p:spPr>
      </p:pic>
      <p:sp>
        <p:nvSpPr>
          <p:cNvPr id="2" name="文本框 1"/>
          <p:cNvSpPr txBox="1"/>
          <p:nvPr>
            <p:custDataLst>
              <p:tags r:id="rId3"/>
            </p:custDataLst>
          </p:nvPr>
        </p:nvSpPr>
        <p:spPr>
          <a:xfrm>
            <a:off x="1141730" y="279400"/>
            <a:ext cx="10801350" cy="904875"/>
          </a:xfrm>
          <a:prstGeom prst="rect">
            <a:avLst/>
          </a:prstGeom>
          <a:noFill/>
        </p:spPr>
        <p:txBody>
          <a:bodyPr wrap="square" lIns="91438" tIns="45719" rIns="91438" bIns="45719" rtlCol="0">
            <a:noAutofit/>
          </a:bodyPr>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党的二十大关于全面建成社会主义现代化强国、</a:t>
            </a:r>
            <a:endPar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endParaRPr>
          </a:p>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以中国式现代化全面推进中华民族伟大复兴的战略部署</a:t>
            </a:r>
            <a:endParaRPr lang="zh-CN" altLang="en-US" sz="2000" b="1" dirty="0">
              <a:solidFill>
                <a:srgbClr val="CC161C"/>
              </a:solidFill>
              <a:latin typeface="微软雅黑" panose="020B0503020204020204" pitchFamily="34" charset="-122"/>
              <a:ea typeface="微软雅黑" panose="020B0503020204020204" pitchFamily="34" charset="-122"/>
            </a:endParaRPr>
          </a:p>
        </p:txBody>
      </p:sp>
      <p:pic>
        <p:nvPicPr>
          <p:cNvPr id="7" name="图片 6" descr="C:/Users/xiu'ting/Desktop/d9cb1e75da319d55cec5ad72ee45208.jpgd9cb1e75da319d55cec5ad72ee45208"/>
          <p:cNvPicPr>
            <a:picLocks noChangeAspect="1"/>
          </p:cNvPicPr>
          <p:nvPr>
            <p:custDataLst>
              <p:tags r:id="rId4"/>
            </p:custDataLst>
          </p:nvPr>
        </p:nvPicPr>
        <p:blipFill>
          <a:blip r:embed="rId5"/>
          <a:srcRect l="-6933" t="-5639" r="-4876" b="-17845"/>
          <a:stretch>
            <a:fillRect/>
          </a:stretch>
        </p:blipFill>
        <p:spPr>
          <a:xfrm>
            <a:off x="153035" y="132080"/>
            <a:ext cx="988695" cy="1102360"/>
          </a:xfrm>
          <a:prstGeom prst="rect">
            <a:avLst/>
          </a:prstGeom>
        </p:spPr>
      </p:pic>
      <p:pic>
        <p:nvPicPr>
          <p:cNvPr id="15" name="图片 14"/>
          <p:cNvPicPr>
            <a:picLocks noChangeAspect="1"/>
          </p:cNvPicPr>
          <p:nvPr>
            <p:custDataLst>
              <p:tags r:id="rId6"/>
            </p:custDataLst>
          </p:nvPr>
        </p:nvPicPr>
        <p:blipFill rotWithShape="1">
          <a:blip r:embed="rId7" cstate="print">
            <a:extLst>
              <a:ext uri="{28A0092B-C50C-407E-A947-70E740481C1C}">
                <a14:useLocalDpi xmlns:a14="http://schemas.microsoft.com/office/drawing/2010/main" val="0"/>
              </a:ext>
            </a:extLst>
          </a:blip>
          <a:srcRect l="73269" b="75100"/>
          <a:stretch>
            <a:fillRect/>
          </a:stretch>
        </p:blipFill>
        <p:spPr>
          <a:xfrm>
            <a:off x="8932984" y="3361"/>
            <a:ext cx="3259015" cy="15177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7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p:tgtEl>
                                          <p:spTgt spid="9"/>
                                        </p:tgtEl>
                                        <p:attrNameLst>
                                          <p:attrName>ppt_y</p:attrName>
                                        </p:attrNameLst>
                                      </p:cBhvr>
                                      <p:tavLst>
                                        <p:tav tm="0">
                                          <p:val>
                                            <p:strVal val="#ppt_y+#ppt_h*1.125000"/>
                                          </p:val>
                                        </p:tav>
                                        <p:tav tm="100000">
                                          <p:val>
                                            <p:strVal val="#ppt_y"/>
                                          </p:val>
                                        </p:tav>
                                      </p:tavLst>
                                    </p:anim>
                                    <p:animEffect transition="in" filter="wipe(up)">
                                      <p:cBhvr>
                                        <p:cTn id="23" dur="1000"/>
                                        <p:tgtEl>
                                          <p:spTgt spid="9"/>
                                        </p:tgtEl>
                                      </p:cBhvr>
                                    </p:animEffect>
                                  </p:childTnLst>
                                </p:cTn>
                              </p:par>
                            </p:childTnLst>
                          </p:cTn>
                        </p:par>
                        <p:par>
                          <p:cTn id="24" fill="hold">
                            <p:stCondLst>
                              <p:cond delay="2500"/>
                            </p:stCondLst>
                            <p:childTnLst>
                              <p:par>
                                <p:cTn id="25" presetID="2" presetClass="entr" presetSubtype="2"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500" fill="hold"/>
                                        <p:tgtEl>
                                          <p:spTgt spid="11"/>
                                        </p:tgtEl>
                                        <p:attrNameLst>
                                          <p:attrName>ppt_x</p:attrName>
                                        </p:attrNameLst>
                                      </p:cBhvr>
                                      <p:tavLst>
                                        <p:tav tm="0">
                                          <p:val>
                                            <p:strVal val="1+#ppt_w/2"/>
                                          </p:val>
                                        </p:tav>
                                        <p:tav tm="100000">
                                          <p:val>
                                            <p:strVal val="#ppt_x"/>
                                          </p:val>
                                        </p:tav>
                                      </p:tavLst>
                                    </p:anim>
                                    <p:anim calcmode="lin" valueType="num">
                                      <p:cBhvr additive="base">
                                        <p:cTn id="28" dur="15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14" presetClass="entr" presetSubtype="1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9805"/>
          <a:stretch>
            <a:fillRect/>
          </a:stretch>
        </p:blipFill>
        <p:spPr>
          <a:xfrm>
            <a:off x="0" y="6066696"/>
            <a:ext cx="12192000" cy="791303"/>
          </a:xfrm>
          <a:prstGeom prst="rect">
            <a:avLst/>
          </a:prstGeom>
        </p:spPr>
      </p:pic>
      <p:cxnSp>
        <p:nvCxnSpPr>
          <p:cNvPr id="6" name="直接连接符 5"/>
          <p:cNvCxnSpPr/>
          <p:nvPr/>
        </p:nvCxnSpPr>
        <p:spPr>
          <a:xfrm>
            <a:off x="1141889" y="976705"/>
            <a:ext cx="7166842" cy="0"/>
          </a:xfrm>
          <a:prstGeom prst="line">
            <a:avLst/>
          </a:prstGeom>
          <a:ln w="19050">
            <a:solidFill>
              <a:srgbClr val="CC161C"/>
            </a:solidFill>
            <a:prstDash val="sysDash"/>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1212882" y="2273571"/>
            <a:ext cx="2496277" cy="2496277"/>
          </a:xfrm>
          <a:prstGeom prst="ellipse">
            <a:avLst/>
          </a:prstGeom>
          <a:solidFill>
            <a:srgbClr val="CC161C"/>
          </a:solidFill>
          <a:ln w="12700" cap="flat" cmpd="sng" algn="ctr">
            <a:noFill/>
            <a:prstDash val="solid"/>
            <a:miter lim="800000"/>
          </a:ln>
          <a:effectLst/>
        </p:spPr>
        <p:txBody>
          <a:bodyPr rtlCol="0" anchor="ctr"/>
          <a:lstStyle/>
          <a:p>
            <a:pPr algn="ctr" defTabSz="1219200">
              <a:defRPr/>
            </a:pPr>
            <a:endParaRPr lang="zh-CN" altLang="en-US" sz="2400" kern="0" dirty="0">
              <a:solidFill>
                <a:srgbClr val="B2B2B2"/>
              </a:solidFill>
              <a:latin typeface="Ping Hei"/>
              <a:ea typeface="微软雅黑 Light" panose="020B0502040204020203" pitchFamily="34" charset="-122"/>
            </a:endParaRPr>
          </a:p>
        </p:txBody>
      </p:sp>
      <p:sp>
        <p:nvSpPr>
          <p:cNvPr id="9" name="矩形 8"/>
          <p:cNvSpPr/>
          <p:nvPr/>
        </p:nvSpPr>
        <p:spPr>
          <a:xfrm>
            <a:off x="1212850" y="2757805"/>
            <a:ext cx="2496185" cy="2107565"/>
          </a:xfrm>
          <a:prstGeom prst="rect">
            <a:avLst/>
          </a:prstGeom>
        </p:spPr>
        <p:txBody>
          <a:bodyPr wrap="square">
            <a:noAutofit/>
          </a:bodyPr>
          <a:lstStyle/>
          <a:p>
            <a:pPr algn="ctr" defTabSz="1219200"/>
            <a:r>
              <a:rPr lang="zh-CN" altLang="en-US" sz="4800" b="1" dirty="0">
                <a:solidFill>
                  <a:srgbClr val="FFFFFF"/>
                </a:solidFill>
                <a:latin typeface="微软雅黑" panose="020B0503020204020204" pitchFamily="34" charset="-122"/>
                <a:sym typeface="+mn-ea"/>
              </a:rPr>
              <a:t>中国式现代化</a:t>
            </a:r>
            <a:endParaRPr lang="en-US" altLang="en-US" sz="4800" dirty="0"/>
          </a:p>
          <a:p>
            <a:pPr algn="ctr" defTabSz="1219200"/>
            <a:endParaRPr lang="zh-CN" altLang="en-US" sz="4800" b="1" dirty="0">
              <a:solidFill>
                <a:srgbClr val="FFFFFF"/>
              </a:solidFill>
              <a:latin typeface="微软雅黑" panose="020B0503020204020204" pitchFamily="34" charset="-122"/>
            </a:endParaRPr>
          </a:p>
        </p:txBody>
      </p:sp>
      <p:sp>
        <p:nvSpPr>
          <p:cNvPr id="10" name="左大括号 9"/>
          <p:cNvSpPr/>
          <p:nvPr/>
        </p:nvSpPr>
        <p:spPr>
          <a:xfrm>
            <a:off x="4131310" y="2234565"/>
            <a:ext cx="367665" cy="2764155"/>
          </a:xfrm>
          <a:prstGeom prst="leftBrace">
            <a:avLst/>
          </a:prstGeom>
          <a:noFill/>
          <a:ln w="28575" cap="flat" cmpd="sng" algn="ctr">
            <a:solidFill>
              <a:srgbClr val="CC161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cs typeface="+mn-cs"/>
            </a:endParaRPr>
          </a:p>
        </p:txBody>
      </p:sp>
      <p:sp>
        <p:nvSpPr>
          <p:cNvPr id="11" name="矩形: 圆角 9"/>
          <p:cNvSpPr/>
          <p:nvPr/>
        </p:nvSpPr>
        <p:spPr>
          <a:xfrm>
            <a:off x="4786557" y="1910173"/>
            <a:ext cx="703144" cy="648222"/>
          </a:xfrm>
          <a:prstGeom prst="roundRect">
            <a:avLst>
              <a:gd name="adj" fmla="val 0"/>
            </a:avLst>
          </a:prstGeom>
          <a:solidFill>
            <a:srgbClr val="CC161C"/>
          </a:solidFill>
          <a:ln w="25400" cap="flat" cmpd="sng" algn="ctr">
            <a:noFill/>
            <a:prstDash val="solid"/>
          </a:ln>
          <a:effectLst/>
        </p:spPr>
        <p:txBody>
          <a:bodyPr lIns="91458" tIns="45729" rIns="91458" bIns="45729" rtlCol="0" anchor="ctr"/>
          <a:lstStyle/>
          <a:p>
            <a:pPr algn="ctr" defTabSz="1219200">
              <a:defRPr/>
            </a:pPr>
            <a:r>
              <a:rPr lang="en-US" altLang="zh-CN" sz="2800" dirty="0">
                <a:solidFill>
                  <a:schemeClr val="bg1"/>
                </a:solidFill>
                <a:latin typeface="方正清刻本悦宋简体" panose="02000000000000000000" pitchFamily="2" charset="-122"/>
                <a:ea typeface="方正清刻本悦宋简体" panose="02000000000000000000" pitchFamily="2" charset="-122"/>
                <a:sym typeface="+mn-ea"/>
              </a:rPr>
              <a:t>01</a:t>
            </a:r>
            <a:endParaRPr lang="zh-CN" altLang="en-US" sz="2800" b="1" kern="0" dirty="0">
              <a:solidFill>
                <a:srgbClr val="FFFAE3"/>
              </a:solidFill>
              <a:latin typeface="微软雅黑" panose="020B0503020204020204" pitchFamily="34" charset="-122"/>
            </a:endParaRPr>
          </a:p>
        </p:txBody>
      </p:sp>
      <p:sp>
        <p:nvSpPr>
          <p:cNvPr id="12" name="矩形: 圆角 16"/>
          <p:cNvSpPr/>
          <p:nvPr/>
        </p:nvSpPr>
        <p:spPr>
          <a:xfrm>
            <a:off x="5628005" y="1184275"/>
            <a:ext cx="6327775" cy="2447290"/>
          </a:xfrm>
          <a:prstGeom prst="roundRect">
            <a:avLst>
              <a:gd name="adj" fmla="val 0"/>
            </a:avLst>
          </a:prstGeom>
          <a:noFill/>
          <a:ln w="9525" cap="flat" cmpd="sng" algn="ctr">
            <a:solidFill>
              <a:srgbClr val="CC161C"/>
            </a:solidFill>
            <a:prstDash val="solid"/>
          </a:ln>
          <a:effectLst/>
        </p:spPr>
        <p:txBody>
          <a:bodyPr lIns="91458" tIns="45729" rIns="91458" bIns="45729" rtlCol="0" anchor="ctr"/>
          <a:lstStyle/>
          <a:p>
            <a:pPr algn="just" defTabSz="1219200">
              <a:lnSpc>
                <a:spcPct val="130000"/>
              </a:lnSpc>
            </a:pPr>
            <a:r>
              <a:rPr b="1" kern="0" spc="10" dirty="0">
                <a:solidFill>
                  <a:srgbClr val="895343">
                    <a:alpha val="100000"/>
                  </a:srgbClr>
                </a:solidFill>
                <a:latin typeface="黑体" panose="02010609060101010101" charset="-122"/>
                <a:ea typeface="黑体" panose="02010609060101010101" charset="-122"/>
                <a:cs typeface="黑体" panose="02010609060101010101" charset="-122"/>
                <a:sym typeface="+mn-ea"/>
              </a:rPr>
              <a:t>——</a:t>
            </a:r>
            <a:r>
              <a:rPr b="1" kern="0" spc="10" dirty="0">
                <a:solidFill>
                  <a:srgbClr val="582622">
                    <a:alpha val="100000"/>
                  </a:srgbClr>
                </a:solidFill>
                <a:latin typeface="黑体" panose="02010609060101010101" charset="-122"/>
                <a:ea typeface="黑体" panose="02010609060101010101" charset="-122"/>
                <a:cs typeface="黑体" panose="02010609060101010101" charset="-122"/>
                <a:sym typeface="+mn-ea"/>
              </a:rPr>
              <a:t>中国式现代化是人口规模巨大的现代化。</a:t>
            </a:r>
            <a:r>
              <a:rPr kern="0" spc="20" dirty="0">
                <a:solidFill>
                  <a:srgbClr val="582622">
                    <a:alpha val="100000"/>
                  </a:srgbClr>
                </a:solidFill>
                <a:latin typeface="黑体" panose="02010609060101010101" charset="-122"/>
                <a:ea typeface="黑体" panose="02010609060101010101" charset="-122"/>
                <a:cs typeface="黑体" panose="02010609060101010101" charset="-122"/>
                <a:sym typeface="+mn-ea"/>
              </a:rPr>
              <a:t> 我国十四亿多人口整体迈进现代化社会，规模超过现有发达国家人口的总和，艰巨性和复杂性前所未有，发展途径和推进方式也必然具有自己的特点。我们始终从国情出发想问题、作决策、办事情，既不好高骛远，也不因循守旧，保持历史耐心，坚持稳中求进、循序渐进、持续推进。</a:t>
            </a:r>
            <a:endParaRPr sz="1800" kern="0" spc="20" dirty="0">
              <a:solidFill>
                <a:srgbClr val="582622">
                  <a:alpha val="100000"/>
                </a:srgbClr>
              </a:solidFill>
              <a:latin typeface="黑体" panose="02010609060101010101" charset="-122"/>
              <a:ea typeface="黑体" panose="02010609060101010101" charset="-122"/>
              <a:cs typeface="黑体" panose="02010609060101010101" charset="-122"/>
            </a:endParaRPr>
          </a:p>
        </p:txBody>
      </p:sp>
      <p:sp>
        <p:nvSpPr>
          <p:cNvPr id="15" name="矩形: 圆角 9"/>
          <p:cNvSpPr/>
          <p:nvPr/>
        </p:nvSpPr>
        <p:spPr>
          <a:xfrm>
            <a:off x="4786557" y="4681156"/>
            <a:ext cx="703144" cy="648222"/>
          </a:xfrm>
          <a:prstGeom prst="roundRect">
            <a:avLst>
              <a:gd name="adj" fmla="val 0"/>
            </a:avLst>
          </a:prstGeom>
          <a:solidFill>
            <a:srgbClr val="CC161C"/>
          </a:solidFill>
          <a:ln w="25400" cap="flat" cmpd="sng" algn="ctr">
            <a:noFill/>
            <a:prstDash val="solid"/>
          </a:ln>
          <a:effectLst/>
        </p:spPr>
        <p:txBody>
          <a:bodyPr lIns="91458" tIns="45729" rIns="91458" bIns="45729" rtlCol="0" anchor="ctr"/>
          <a:lstStyle/>
          <a:p>
            <a:pPr algn="ctr" defTabSz="1219200">
              <a:defRPr/>
            </a:pPr>
            <a:r>
              <a:rPr lang="en-US" altLang="zh-CN" sz="2800" dirty="0">
                <a:solidFill>
                  <a:schemeClr val="bg1"/>
                </a:solidFill>
                <a:latin typeface="方正清刻本悦宋简体" panose="02000000000000000000" pitchFamily="2" charset="-122"/>
                <a:ea typeface="方正清刻本悦宋简体" panose="02000000000000000000" pitchFamily="2" charset="-122"/>
                <a:sym typeface="+mn-ea"/>
              </a:rPr>
              <a:t>02</a:t>
            </a:r>
            <a:endParaRPr lang="zh-CN" altLang="en-US" sz="2800" b="1" kern="0" dirty="0">
              <a:solidFill>
                <a:srgbClr val="FFFAE3"/>
              </a:solidFill>
              <a:latin typeface="微软雅黑" panose="020B0503020204020204" pitchFamily="34" charset="-122"/>
            </a:endParaRPr>
          </a:p>
        </p:txBody>
      </p:sp>
      <p:sp>
        <p:nvSpPr>
          <p:cNvPr id="16" name="矩形: 圆角 16"/>
          <p:cNvSpPr/>
          <p:nvPr/>
        </p:nvSpPr>
        <p:spPr>
          <a:xfrm>
            <a:off x="5615305" y="3938270"/>
            <a:ext cx="6328410" cy="2275205"/>
          </a:xfrm>
          <a:prstGeom prst="roundRect">
            <a:avLst>
              <a:gd name="adj" fmla="val 0"/>
            </a:avLst>
          </a:prstGeom>
          <a:noFill/>
          <a:ln w="9525" cap="flat" cmpd="sng" algn="ctr">
            <a:solidFill>
              <a:srgbClr val="CC161C"/>
            </a:solidFill>
            <a:prstDash val="solid"/>
          </a:ln>
          <a:effectLst/>
        </p:spPr>
        <p:txBody>
          <a:bodyPr lIns="91458" tIns="45729" rIns="91458" bIns="45729" rtlCol="0" anchor="ctr"/>
          <a:lstStyle/>
          <a:p>
            <a:pPr algn="just" defTabSz="1219200">
              <a:lnSpc>
                <a:spcPct val="130000"/>
              </a:lnSpc>
            </a:pPr>
            <a:r>
              <a:rPr kern="0" spc="-480" dirty="0">
                <a:solidFill>
                  <a:srgbClr val="582622">
                    <a:alpha val="100000"/>
                  </a:srgbClr>
                </a:solidFill>
                <a:latin typeface="黑体" panose="02010609060101010101" charset="-122"/>
                <a:ea typeface="黑体" panose="02010609060101010101" charset="-122"/>
                <a:cs typeface="黑体" panose="02010609060101010101" charset="-122"/>
                <a:sym typeface="+mn-ea"/>
              </a:rPr>
              <a:t> </a:t>
            </a:r>
            <a:r>
              <a:rPr b="1" kern="0" spc="10" dirty="0">
                <a:solidFill>
                  <a:srgbClr val="895343">
                    <a:alpha val="100000"/>
                  </a:srgbClr>
                </a:solidFill>
                <a:latin typeface="黑体" panose="02010609060101010101" charset="-122"/>
                <a:ea typeface="黑体" panose="02010609060101010101" charset="-122"/>
                <a:cs typeface="黑体" panose="02010609060101010101" charset="-122"/>
                <a:sym typeface="+mn-ea"/>
              </a:rPr>
              <a:t>——</a:t>
            </a:r>
            <a:r>
              <a:rPr b="1" kern="0" spc="10" dirty="0">
                <a:solidFill>
                  <a:srgbClr val="582622">
                    <a:alpha val="100000"/>
                  </a:srgbClr>
                </a:solidFill>
                <a:latin typeface="黑体" panose="02010609060101010101" charset="-122"/>
                <a:ea typeface="黑体" panose="02010609060101010101" charset="-122"/>
                <a:cs typeface="黑体" panose="02010609060101010101" charset="-122"/>
                <a:sym typeface="+mn-ea"/>
              </a:rPr>
              <a:t>中国式现代化是全体人民共同富裕的</a:t>
            </a:r>
            <a:r>
              <a:rPr b="1" kern="0" dirty="0">
                <a:solidFill>
                  <a:srgbClr val="582622">
                    <a:alpha val="100000"/>
                  </a:srgbClr>
                </a:solidFill>
                <a:latin typeface="黑体" panose="02010609060101010101" charset="-122"/>
                <a:ea typeface="黑体" panose="02010609060101010101" charset="-122"/>
                <a:cs typeface="黑体" panose="02010609060101010101" charset="-122"/>
                <a:sym typeface="+mn-ea"/>
              </a:rPr>
              <a:t>现代化。</a:t>
            </a:r>
            <a:r>
              <a:rPr kern="0" spc="110" dirty="0">
                <a:solidFill>
                  <a:srgbClr val="582622">
                    <a:alpha val="100000"/>
                  </a:srgbClr>
                </a:solidFill>
                <a:latin typeface="黑体" panose="02010609060101010101" charset="-122"/>
                <a:ea typeface="黑体" panose="02010609060101010101" charset="-122"/>
                <a:cs typeface="黑体" panose="02010609060101010101" charset="-122"/>
                <a:sym typeface="+mn-ea"/>
              </a:rPr>
              <a:t> </a:t>
            </a:r>
            <a:r>
              <a:rPr kern="0" dirty="0">
                <a:solidFill>
                  <a:srgbClr val="582622">
                    <a:alpha val="100000"/>
                  </a:srgbClr>
                </a:solidFill>
                <a:latin typeface="黑体" panose="02010609060101010101" charset="-122"/>
                <a:ea typeface="黑体" panose="02010609060101010101" charset="-122"/>
                <a:cs typeface="黑体" panose="02010609060101010101" charset="-122"/>
                <a:sym typeface="+mn-ea"/>
              </a:rPr>
              <a:t>共同富裕是中国特色社会主义的</a:t>
            </a:r>
            <a:r>
              <a:rPr kern="0" spc="20" dirty="0">
                <a:solidFill>
                  <a:srgbClr val="582622">
                    <a:alpha val="100000"/>
                  </a:srgbClr>
                </a:solidFill>
                <a:latin typeface="黑体" panose="02010609060101010101" charset="-122"/>
                <a:ea typeface="黑体" panose="02010609060101010101" charset="-122"/>
                <a:cs typeface="黑体" panose="02010609060101010101" charset="-122"/>
                <a:sym typeface="+mn-ea"/>
              </a:rPr>
              <a:t>本质要求，也是一个长期的历史过程。我们坚持把实现人民对美好生活的向往作</a:t>
            </a:r>
            <a:r>
              <a:rPr kern="0" spc="10" dirty="0">
                <a:solidFill>
                  <a:srgbClr val="582622">
                    <a:alpha val="100000"/>
                  </a:srgbClr>
                </a:solidFill>
                <a:latin typeface="黑体" panose="02010609060101010101" charset="-122"/>
                <a:ea typeface="黑体" panose="02010609060101010101" charset="-122"/>
                <a:cs typeface="黑体" panose="02010609060101010101" charset="-122"/>
                <a:sym typeface="+mn-ea"/>
              </a:rPr>
              <a:t>为现代化</a:t>
            </a:r>
            <a:r>
              <a:rPr kern="0" spc="30" dirty="0">
                <a:solidFill>
                  <a:srgbClr val="582622">
                    <a:alpha val="100000"/>
                  </a:srgbClr>
                </a:solidFill>
                <a:latin typeface="黑体" panose="02010609060101010101" charset="-122"/>
                <a:ea typeface="黑体" panose="02010609060101010101" charset="-122"/>
                <a:cs typeface="黑体" panose="02010609060101010101" charset="-122"/>
                <a:sym typeface="+mn-ea"/>
              </a:rPr>
              <a:t>建设的出发点和落脚点，着</a:t>
            </a:r>
            <a:r>
              <a:rPr kern="0" spc="20" dirty="0">
                <a:solidFill>
                  <a:srgbClr val="582622">
                    <a:alpha val="100000"/>
                  </a:srgbClr>
                </a:solidFill>
                <a:latin typeface="黑体" panose="02010609060101010101" charset="-122"/>
                <a:ea typeface="黑体" panose="02010609060101010101" charset="-122"/>
                <a:cs typeface="黑体" panose="02010609060101010101" charset="-122"/>
                <a:sym typeface="+mn-ea"/>
              </a:rPr>
              <a:t>力维护和促进社会公平正义，着力促进全体人民共同富裕，坚</a:t>
            </a:r>
            <a:r>
              <a:rPr kern="0" spc="-40" dirty="0">
                <a:solidFill>
                  <a:srgbClr val="582622">
                    <a:alpha val="100000"/>
                  </a:srgbClr>
                </a:solidFill>
                <a:latin typeface="黑体" panose="02010609060101010101" charset="-122"/>
                <a:ea typeface="黑体" panose="02010609060101010101" charset="-122"/>
                <a:cs typeface="黑体" panose="02010609060101010101" charset="-122"/>
                <a:sym typeface="+mn-ea"/>
              </a:rPr>
              <a:t>决防止两极分化。</a:t>
            </a:r>
            <a:endParaRPr lang="zh-CN" altLang="en-US" sz="1800" kern="0" dirty="0">
              <a:latin typeface="微软雅黑" panose="020B0503020204020204" pitchFamily="34" charset="-122"/>
              <a:ea typeface="微软雅黑" panose="020B0503020204020204" pitchFamily="34" charset="-122"/>
            </a:endParaRPr>
          </a:p>
        </p:txBody>
      </p:sp>
      <p:sp>
        <p:nvSpPr>
          <p:cNvPr id="3" name="文本框 2"/>
          <p:cNvSpPr txBox="1"/>
          <p:nvPr>
            <p:custDataLst>
              <p:tags r:id="rId2"/>
            </p:custDataLst>
          </p:nvPr>
        </p:nvSpPr>
        <p:spPr>
          <a:xfrm>
            <a:off x="1141730" y="279400"/>
            <a:ext cx="10801350" cy="904875"/>
          </a:xfrm>
          <a:prstGeom prst="rect">
            <a:avLst/>
          </a:prstGeom>
          <a:noFill/>
        </p:spPr>
        <p:txBody>
          <a:bodyPr wrap="square" lIns="91438" tIns="45719" rIns="91438" bIns="45719" rtlCol="0">
            <a:noAutofit/>
          </a:bodyPr>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党的二十大关于全面建成社会主义现代化强国、</a:t>
            </a:r>
            <a:endPar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endParaRPr>
          </a:p>
          <a:p>
            <a:pPr algn="l"/>
            <a:r>
              <a:rPr sz="2000" b="1" kern="0" spc="-10" dirty="0">
                <a:solidFill>
                  <a:srgbClr val="DC0E00">
                    <a:alpha val="100000"/>
                  </a:srgbClr>
                </a:solidFill>
                <a:latin typeface="黑体" panose="02010609060101010101" charset="-122"/>
                <a:ea typeface="黑体" panose="02010609060101010101" charset="-122"/>
                <a:cs typeface="黑体" panose="02010609060101010101" charset="-122"/>
                <a:sym typeface="+mn-ea"/>
              </a:rPr>
              <a:t>以中国式现代化全面推进中华民族伟大复兴的战略部署</a:t>
            </a:r>
            <a:endParaRPr lang="zh-CN" altLang="en-US" sz="2000" b="1" dirty="0">
              <a:solidFill>
                <a:srgbClr val="CC161C"/>
              </a:solidFill>
              <a:latin typeface="微软雅黑" panose="020B0503020204020204" pitchFamily="34" charset="-122"/>
              <a:ea typeface="微软雅黑" panose="020B0503020204020204" pitchFamily="34" charset="-122"/>
            </a:endParaRPr>
          </a:p>
        </p:txBody>
      </p:sp>
      <p:pic>
        <p:nvPicPr>
          <p:cNvPr id="7" name="图片 6" descr="C:/Users/xiu'ting/Desktop/d9cb1e75da319d55cec5ad72ee45208.jpgd9cb1e75da319d55cec5ad72ee45208"/>
          <p:cNvPicPr>
            <a:picLocks noChangeAspect="1"/>
          </p:cNvPicPr>
          <p:nvPr>
            <p:custDataLst>
              <p:tags r:id="rId3"/>
            </p:custDataLst>
          </p:nvPr>
        </p:nvPicPr>
        <p:blipFill>
          <a:blip r:embed="rId4"/>
          <a:srcRect l="-6933" t="-5639" r="-4876" b="-17845"/>
          <a:stretch>
            <a:fillRect/>
          </a:stretch>
        </p:blipFill>
        <p:spPr>
          <a:xfrm>
            <a:off x="153035" y="132080"/>
            <a:ext cx="988695" cy="1102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fltVal val="0"/>
                                          </p:val>
                                        </p:tav>
                                        <p:tav tm="100000">
                                          <p:val>
                                            <p:strVal val="#ppt_w"/>
                                          </p:val>
                                        </p:tav>
                                      </p:tavLst>
                                    </p:anim>
                                    <p:anim calcmode="lin" valueType="num">
                                      <p:cBhvr>
                                        <p:cTn id="31" dur="1000" fill="hold"/>
                                        <p:tgtEl>
                                          <p:spTgt spid="11"/>
                                        </p:tgtEl>
                                        <p:attrNameLst>
                                          <p:attrName>ppt_h</p:attrName>
                                        </p:attrNameLst>
                                      </p:cBhvr>
                                      <p:tavLst>
                                        <p:tav tm="0">
                                          <p:val>
                                            <p:fltVal val="0"/>
                                          </p:val>
                                        </p:tav>
                                        <p:tav tm="100000">
                                          <p:val>
                                            <p:strVal val="#ppt_h"/>
                                          </p:val>
                                        </p:tav>
                                      </p:tavLst>
                                    </p:anim>
                                    <p:animEffect transition="in" filter="fade">
                                      <p:cBhvr>
                                        <p:cTn id="32" dur="1000"/>
                                        <p:tgtEl>
                                          <p:spTgt spid="11"/>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1000"/>
                                        <p:tgtEl>
                                          <p:spTgt spid="12"/>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Effect transition="in" filter="fade">
                                      <p:cBhvr>
                                        <p:cTn id="42" dur="1000"/>
                                        <p:tgtEl>
                                          <p:spTgt spid="15"/>
                                        </p:tgtEl>
                                      </p:cBhvr>
                                    </p:animEffect>
                                  </p:childTnLst>
                                </p:cTn>
                              </p:par>
                            </p:childTnLst>
                          </p:cTn>
                        </p:par>
                        <p:par>
                          <p:cTn id="43" fill="hold">
                            <p:stCondLst>
                              <p:cond delay="350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0" grpId="0" bldLvl="0" animBg="1"/>
      <p:bldP spid="11" grpId="0" animBg="1"/>
      <p:bldP spid="12" grpId="0" bldLvl="0" animBg="1"/>
      <p:bldP spid="15" grpId="0" animBg="1"/>
      <p:bldP spid="16"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ISPRING_PRESENTATION_TITLE" val="PowerPoint 演示文稿"/>
  <p:tag name="commondata" val="eyJoZGlkIjoiOTVmMTU1ODY2YWExMWRiYTEyM2M1ZTNjYzliN2QyNzUifQ=="/>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CC161C"/>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CC161C"/>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5948</Words>
  <Application>WPS 演示</Application>
  <PresentationFormat>宽屏</PresentationFormat>
  <Paragraphs>346</Paragraphs>
  <Slides>36</Slides>
  <Notes>34</Notes>
  <HiddenSlides>0</HiddenSlides>
  <MMClips>1</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36</vt:i4>
      </vt:variant>
    </vt:vector>
  </HeadingPairs>
  <TitlesOfParts>
    <vt:vector size="56" baseType="lpstr">
      <vt:lpstr>Arial</vt:lpstr>
      <vt:lpstr>宋体</vt:lpstr>
      <vt:lpstr>Wingdings</vt:lpstr>
      <vt:lpstr>微软雅黑</vt:lpstr>
      <vt:lpstr>仿宋</vt:lpstr>
      <vt:lpstr>黑体</vt:lpstr>
      <vt:lpstr>方正清刻本悦宋简体</vt:lpstr>
      <vt:lpstr>Arial</vt:lpstr>
      <vt:lpstr>Calibri</vt:lpstr>
      <vt:lpstr>Times New Roman</vt:lpstr>
      <vt:lpstr>Ping Hei</vt:lpstr>
      <vt:lpstr>微软雅黑 Light</vt:lpstr>
      <vt:lpstr>Calibri</vt:lpstr>
      <vt:lpstr>等线</vt:lpstr>
      <vt:lpstr>Arial Unicode MS</vt:lpstr>
      <vt:lpstr>等线 Light</vt:lpstr>
      <vt:lpstr>Segoe Print</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共青团模板</dc:title>
  <dc:creator>Administrator</dc:creator>
  <cp:keywords>PPT模板大师</cp:keywords>
  <dc:description>网址：58918.taobao.com</dc:description>
  <dc:subject>党建模板</dc:subject>
  <cp:category>PPT</cp:category>
  <cp:lastModifiedBy>汇豪财务部</cp:lastModifiedBy>
  <cp:revision>73</cp:revision>
  <dcterms:created xsi:type="dcterms:W3CDTF">2018-07-07T15:04:00Z</dcterms:created>
  <dcterms:modified xsi:type="dcterms:W3CDTF">2023-12-24T08:49:04Z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065A990B15D64A7E9C0E70E00BB1B80A_13</vt:lpwstr>
  </property>
  <property fmtid="{D5CDD505-2E9C-101B-9397-08002B2CF9AE}" pid="3" name="KSOProductBuildVer">
    <vt:lpwstr>2052-12.1.0.15990</vt:lpwstr>
  </property>
</Properties>
</file>